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257" r:id="rId3"/>
    <p:sldId id="342" r:id="rId4"/>
    <p:sldId id="343" r:id="rId5"/>
    <p:sldId id="271" r:id="rId6"/>
    <p:sldId id="333" r:id="rId7"/>
    <p:sldId id="323" r:id="rId8"/>
    <p:sldId id="324" r:id="rId9"/>
    <p:sldId id="258" r:id="rId10"/>
    <p:sldId id="332" r:id="rId11"/>
    <p:sldId id="344" r:id="rId12"/>
    <p:sldId id="345" r:id="rId13"/>
    <p:sldId id="259" r:id="rId14"/>
    <p:sldId id="260" r:id="rId15"/>
    <p:sldId id="261" r:id="rId16"/>
    <p:sldId id="296" r:id="rId17"/>
    <p:sldId id="297" r:id="rId18"/>
    <p:sldId id="298" r:id="rId19"/>
    <p:sldId id="337" r:id="rId20"/>
    <p:sldId id="299" r:id="rId21"/>
    <p:sldId id="300" r:id="rId22"/>
    <p:sldId id="301" r:id="rId23"/>
    <p:sldId id="302" r:id="rId24"/>
    <p:sldId id="303" r:id="rId25"/>
    <p:sldId id="283" r:id="rId26"/>
    <p:sldId id="284" r:id="rId27"/>
    <p:sldId id="286" r:id="rId28"/>
    <p:sldId id="287" r:id="rId29"/>
    <p:sldId id="288" r:id="rId30"/>
    <p:sldId id="290" r:id="rId31"/>
    <p:sldId id="291" r:id="rId32"/>
    <p:sldId id="308" r:id="rId33"/>
    <p:sldId id="292" r:id="rId34"/>
    <p:sldId id="309" r:id="rId35"/>
    <p:sldId id="336" r:id="rId36"/>
    <p:sldId id="293" r:id="rId37"/>
    <p:sldId id="294" r:id="rId38"/>
    <p:sldId id="295" r:id="rId39"/>
    <p:sldId id="320" r:id="rId40"/>
    <p:sldId id="321" r:id="rId41"/>
    <p:sldId id="306" r:id="rId42"/>
    <p:sldId id="322" r:id="rId43"/>
    <p:sldId id="307" r:id="rId44"/>
    <p:sldId id="310" r:id="rId45"/>
    <p:sldId id="311" r:id="rId46"/>
    <p:sldId id="312" r:id="rId47"/>
    <p:sldId id="319" r:id="rId48"/>
    <p:sldId id="326" r:id="rId49"/>
    <p:sldId id="269" r:id="rId50"/>
    <p:sldId id="341" r:id="rId51"/>
    <p:sldId id="339" r:id="rId52"/>
    <p:sldId id="327" r:id="rId53"/>
    <p:sldId id="328" r:id="rId54"/>
    <p:sldId id="329" r:id="rId55"/>
    <p:sldId id="330" r:id="rId56"/>
    <p:sldId id="331" r:id="rId57"/>
    <p:sldId id="270" r:id="rId5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3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344D4-F662-460E-A364-3B348E4A8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282A3-D57A-4C68-A427-C87F88413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DC5FA-D910-4218-9BE1-B085F4683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DB0F5-614E-4A3A-8EE4-CB412B8E9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CDA22-2DB1-4779-86EB-6AAA62267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CD502-461A-47FB-9417-11D661FCF4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29364-31D2-4C0A-AF22-73AAEEEAD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7C11C-25B0-4215-9B68-664589278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DCB10-6EE5-443B-95F2-07CEDBCE0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B24E8-19F0-43C4-9FB4-549EC1EE7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4B8D2-64B0-4F97-98A1-1130600C3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137F8-2C6C-447E-8532-D1959D062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7B073-D894-49AE-9CB5-FCB7B03A6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B880D-97A1-464E-BF53-DAA8D82D4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707D4D1-EF4C-4FF1-BD40-0683E2C19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person.ucoz.ru/organizm/imun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people.md/data/i-cache/11/p_500x400_1523_1209331848_799.jpg" TargetMode="Externa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0.png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11" Type="http://schemas.openxmlformats.org/officeDocument/2006/relationships/image" Target="../media/image34.png"/><Relationship Id="rId5" Type="http://schemas.openxmlformats.org/officeDocument/2006/relationships/image" Target="../media/image32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1.jpeg"/><Relationship Id="rId9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ulbusiness.ru/upload/news/1037_news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www.lenregion.bobr.by/uploads/!vich_spid3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4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18" Type="http://schemas.openxmlformats.org/officeDocument/2006/relationships/image" Target="../media/image71.wmf"/><Relationship Id="rId3" Type="http://schemas.openxmlformats.org/officeDocument/2006/relationships/image" Target="../media/image56.jpeg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17" Type="http://schemas.openxmlformats.org/officeDocument/2006/relationships/image" Target="../media/image70.wmf"/><Relationship Id="rId2" Type="http://schemas.openxmlformats.org/officeDocument/2006/relationships/image" Target="../media/image55.jpeg"/><Relationship Id="rId16" Type="http://schemas.openxmlformats.org/officeDocument/2006/relationships/image" Target="../media/image69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10" Type="http://schemas.openxmlformats.org/officeDocument/2006/relationships/image" Target="../media/image63.wmf"/><Relationship Id="rId4" Type="http://schemas.openxmlformats.org/officeDocument/2006/relationships/image" Target="../media/image57.jpeg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7" Type="http://schemas.openxmlformats.org/officeDocument/2006/relationships/image" Target="../media/image81.wmf"/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B%D0%B5%D1%82%D0%BA%D0%B0" TargetMode="External"/><Relationship Id="rId13" Type="http://schemas.openxmlformats.org/officeDocument/2006/relationships/hyperlink" Target="http://ru.wikipedia.org/w/index.php?title=%D0%9A%D0%BB%D0%B5%D1%82%D0%BE%D1%87%D0%BD%D1%8B%D0%B9_%D0%B8%D0%BC%D0%BC%D1%83%D0%BD%D0%B8%D1%82%D0%B5%D1%82&amp;action=edit&amp;redlink=1" TargetMode="External"/><Relationship Id="rId3" Type="http://schemas.openxmlformats.org/officeDocument/2006/relationships/hyperlink" Target="http://humbio.ru/humbio/cytology/0013d0a3.htm" TargetMode="External"/><Relationship Id="rId7" Type="http://schemas.openxmlformats.org/officeDocument/2006/relationships/hyperlink" Target="http://ru.wikipedia.org/wiki/%D0%93%D1%80%D0%B5%D1%87%D0%B5%D1%81%D0%BA%D0%B8%D0%B9_%D1%8F%D0%B7%D1%8B%D0%BA" TargetMode="External"/><Relationship Id="rId12" Type="http://schemas.openxmlformats.org/officeDocument/2006/relationships/hyperlink" Target="http://ru.wikipedia.org/wiki/%D0%90%D0%BD%D1%82%D0%B8%D1%82%D0%B5%D0%BB%D0%B0" TargetMode="External"/><Relationship Id="rId17" Type="http://schemas.openxmlformats.org/officeDocument/2006/relationships/image" Target="../media/image84.wmf"/><Relationship Id="rId2" Type="http://schemas.openxmlformats.org/officeDocument/2006/relationships/hyperlink" Target="http://humbio.ru/humbio/immunology/imm-gal/0013a7ad.htm" TargetMode="External"/><Relationship Id="rId16" Type="http://schemas.openxmlformats.org/officeDocument/2006/relationships/hyperlink" Target="http://ru.wikipedia.org/wiki/%D0%9A%D1%80%D0%BE%D0%B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B%D0%B8%D0%BC%D1%84%D0%B0" TargetMode="External"/><Relationship Id="rId11" Type="http://schemas.openxmlformats.org/officeDocument/2006/relationships/hyperlink" Target="http://ru.wikipedia.org/w/index.php?title=%D0%93%D1%83%D0%BC%D0%BE%D1%80%D0%B0%D0%BB%D1%8C%D0%BD%D1%8B%D0%B9_%D0%B8%D0%BC%D0%BC%D1%83%D0%BD%D0%B8%D1%82%D0%B5%D1%82&amp;action=edit&amp;redlink=1" TargetMode="External"/><Relationship Id="rId5" Type="http://schemas.openxmlformats.org/officeDocument/2006/relationships/hyperlink" Target="http://humbio.ru/humbio/physiology/000991fa.htm" TargetMode="External"/><Relationship Id="rId15" Type="http://schemas.openxmlformats.org/officeDocument/2006/relationships/hyperlink" Target="http://ru.wikipedia.org/wiki/%D0%93%D0%BB%D0%BE%D0%B1%D1%83%D0%BB%D0%B8%D0%BD" TargetMode="External"/><Relationship Id="rId10" Type="http://schemas.openxmlformats.org/officeDocument/2006/relationships/hyperlink" Target="http://ru.wikipedia.org/wiki/%D0%9B%D0%B5%D0%B9%D0%BA%D0%BE%D1%86%D0%B8%D1%82" TargetMode="External"/><Relationship Id="rId4" Type="http://schemas.openxmlformats.org/officeDocument/2006/relationships/hyperlink" Target="http://humbio.ru/humbio/physiology/0009abed.htm" TargetMode="External"/><Relationship Id="rId9" Type="http://schemas.openxmlformats.org/officeDocument/2006/relationships/hyperlink" Target="http://ru.wikipedia.org/wiki/%D0%98%D0%BC%D0%BC%D1%83%D0%BD%D0%BD%D0%B0%D1%8F_%D1%81%D0%B8%D1%81%D1%82%D0%B5%D0%BC%D0%B0" TargetMode="External"/><Relationship Id="rId14" Type="http://schemas.openxmlformats.org/officeDocument/2006/relationships/hyperlink" Target="http://ru.wikipedia.org/wiki/%D0%91%D0%B5%D0%BB%D0%BE%D0%BA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000" smtClean="0"/>
              <a:t>САНКТ-ПЕТЕРБУРГСКАЯ АКАДЕМИЯ ПОСТДИПЛОМНОГО ПЕДАГОГИЧЕСКОГО ОБРАЗОВАНИЯ</a:t>
            </a:r>
            <a:br>
              <a:rPr lang="ru-RU" sz="2000" smtClean="0"/>
            </a:br>
            <a:endParaRPr lang="ru-RU" sz="2000" smtClean="0"/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42875" y="857250"/>
            <a:ext cx="8785225" cy="5616575"/>
          </a:xfrm>
        </p:spPr>
        <p:txBody>
          <a:bodyPr/>
          <a:lstStyle/>
          <a:p>
            <a:pPr algn="ctr" eaLnBrk="1" hangingPunct="1"/>
            <a:endParaRPr lang="ru-RU" sz="1600" smtClean="0"/>
          </a:p>
          <a:p>
            <a:pPr algn="ctr" eaLnBrk="1" hangingPunct="1"/>
            <a:endParaRPr lang="ru-RU" sz="1600" smtClean="0"/>
          </a:p>
          <a:p>
            <a:pPr algn="ctr" eaLnBrk="1" hangingPunct="1"/>
            <a:r>
              <a:rPr lang="ru-RU" sz="1600" smtClean="0"/>
              <a:t>МЕТОДИЧЕСКАЯ  РАЗРАБОТКА  КЛАССНЫХ  ЧАСОВ.</a:t>
            </a:r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/>
            <a:endParaRPr lang="ru-RU" sz="1600" smtClean="0"/>
          </a:p>
          <a:p>
            <a:pPr algn="r" eaLnBrk="1" hangingPunct="1">
              <a:buFontTx/>
              <a:buNone/>
            </a:pPr>
            <a:r>
              <a:rPr lang="ru-RU" sz="1200" smtClean="0"/>
              <a:t>ШашеринаЕлена Владиславовна.. </a:t>
            </a:r>
          </a:p>
          <a:p>
            <a:pPr algn="r" eaLnBrk="1" hangingPunct="1">
              <a:buFontTx/>
              <a:buNone/>
            </a:pPr>
            <a:r>
              <a:rPr lang="ru-RU" sz="1200" smtClean="0"/>
              <a:t>(Педагог-психолог)</a:t>
            </a:r>
          </a:p>
          <a:p>
            <a:pPr algn="r" eaLnBrk="1" hangingPunct="1">
              <a:buFontTx/>
              <a:buNone/>
            </a:pPr>
            <a:r>
              <a:rPr lang="ru-RU" sz="1200" smtClean="0"/>
              <a:t>ГБОУ школа  № 201</a:t>
            </a:r>
          </a:p>
          <a:p>
            <a:pPr algn="r" eaLnBrk="1" hangingPunct="1">
              <a:buFontTx/>
              <a:buNone/>
            </a:pPr>
            <a:r>
              <a:rPr lang="ru-RU" sz="1200" smtClean="0"/>
              <a:t> Фрунзенский район.</a:t>
            </a:r>
          </a:p>
          <a:p>
            <a:pPr algn="r" eaLnBrk="1" hangingPunct="1">
              <a:buFontTx/>
              <a:buNone/>
            </a:pPr>
            <a:endParaRPr lang="ru-RU" sz="1200" smtClean="0"/>
          </a:p>
          <a:p>
            <a:pPr algn="ctr" eaLnBrk="1" hangingPunct="1">
              <a:buFontTx/>
              <a:buNone/>
            </a:pPr>
            <a:r>
              <a:rPr lang="ru-RU" sz="1600" smtClean="0"/>
              <a:t>Санкт-Петербург</a:t>
            </a:r>
          </a:p>
          <a:p>
            <a:pPr algn="ctr" eaLnBrk="1" hangingPunct="1">
              <a:buFontTx/>
              <a:buNone/>
            </a:pPr>
            <a:r>
              <a:rPr lang="ru-RU" sz="1600" smtClean="0"/>
              <a:t>2012</a:t>
            </a:r>
          </a:p>
        </p:txBody>
      </p:sp>
      <p:sp>
        <p:nvSpPr>
          <p:cNvPr id="5124" name="WordArt 6"/>
          <p:cNvSpPr>
            <a:spLocks noChangeArrowheads="1" noChangeShapeType="1" noTextEdit="1"/>
          </p:cNvSpPr>
          <p:nvPr/>
        </p:nvSpPr>
        <p:spPr bwMode="auto">
          <a:xfrm>
            <a:off x="1643063" y="2643188"/>
            <a:ext cx="53292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10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ВИЧ-СПИД-реальность  или выдумка?!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428625" y="3286125"/>
            <a:ext cx="8572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Психологические  аспекты  работы в школе </a:t>
            </a:r>
          </a:p>
          <a:p>
            <a:pPr algn="ctr"/>
            <a:r>
              <a:rPr lang="ru-RU"/>
              <a:t> по профилактике    ВИЧ-СПИД  заболеваний  среди учащихся.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План  беседы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a). Как защищается организм?</a:t>
            </a:r>
          </a:p>
          <a:p>
            <a:pPr eaLnBrk="1" hangingPunct="1"/>
            <a:r>
              <a:rPr lang="ru-RU" smtClean="0"/>
              <a:t>b). ВИЧ-СПИД – что это такое?</a:t>
            </a:r>
          </a:p>
          <a:p>
            <a:pPr eaLnBrk="1" hangingPunct="1"/>
            <a:r>
              <a:rPr lang="ru-RU" smtClean="0"/>
              <a:t>c). Работа со словарём.</a:t>
            </a:r>
          </a:p>
          <a:p>
            <a:pPr eaLnBrk="1" hangingPunct="1"/>
            <a:r>
              <a:rPr lang="en-US" smtClean="0"/>
              <a:t>d)</a:t>
            </a:r>
            <a:r>
              <a:rPr lang="ru-RU" smtClean="0"/>
              <a:t>.Сообщение о географии распространения СПИДа.</a:t>
            </a:r>
          </a:p>
          <a:p>
            <a:pPr eaLnBrk="1" hangingPunct="1"/>
            <a:r>
              <a:rPr lang="en-US" smtClean="0"/>
              <a:t>e)</a:t>
            </a:r>
            <a:r>
              <a:rPr lang="ru-RU" smtClean="0"/>
              <a:t>.Работа учащихся с памяткой «Как защитить себя?»</a:t>
            </a:r>
          </a:p>
          <a:p>
            <a:pPr eaLnBrk="1" hangingPunct="1"/>
            <a:endParaRPr lang="ru-RU" smtClean="0"/>
          </a:p>
        </p:txBody>
      </p:sp>
      <p:pic>
        <p:nvPicPr>
          <p:cNvPr id="14340" name="Picture 5" descr="j0406144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5016500"/>
            <a:ext cx="16891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8929688" cy="4525963"/>
          </a:xfrm>
        </p:spPr>
        <p:txBody>
          <a:bodyPr/>
          <a:lstStyle/>
          <a:p>
            <a:pPr eaLnBrk="1" hangingPunct="1"/>
            <a:r>
              <a:rPr lang="ru-RU" sz="1400" smtClean="0"/>
              <a:t>Данное анонимное тестирование проводится с целью узнать об информированности молодежи по теме ВИЧ/ СПИД.</a:t>
            </a:r>
          </a:p>
          <a:p>
            <a:pPr eaLnBrk="1" hangingPunct="1"/>
            <a:r>
              <a:rPr lang="ru-RU" sz="1400" smtClean="0"/>
              <a:t>Обведите цифру с правильным ответом.</a:t>
            </a:r>
          </a:p>
          <a:p>
            <a:pPr eaLnBrk="1" hangingPunct="1"/>
            <a:r>
              <a:rPr lang="ru-RU" sz="1400" smtClean="0"/>
              <a:t>Просим Вас отвечать искренне.                                                          </a:t>
            </a:r>
            <a:r>
              <a:rPr lang="ru-RU" sz="1400" b="1" u="sng" smtClean="0"/>
              <a:t>ТЕСТ № 1</a:t>
            </a:r>
            <a:endParaRPr lang="ru-RU" sz="1400" smtClean="0"/>
          </a:p>
          <a:p>
            <a:pPr eaLnBrk="1" hangingPunct="1"/>
            <a:r>
              <a:rPr lang="ru-RU" sz="1400" b="1" smtClean="0"/>
              <a:t>Укажите:</a:t>
            </a:r>
            <a:endParaRPr lang="ru-RU" sz="1400" smtClean="0"/>
          </a:p>
          <a:p>
            <a:pPr eaLnBrk="1" hangingPunct="1"/>
            <a:r>
              <a:rPr lang="ru-RU" sz="1400" b="1" smtClean="0"/>
              <a:t>      </a:t>
            </a:r>
            <a:r>
              <a:rPr lang="ru-RU" sz="1400" smtClean="0"/>
              <a:t>Пол _______________</a:t>
            </a:r>
          </a:p>
          <a:p>
            <a:pPr eaLnBrk="1" hangingPunct="1"/>
            <a:r>
              <a:rPr lang="ru-RU" sz="1400" smtClean="0"/>
              <a:t>      Возраст ____________</a:t>
            </a:r>
          </a:p>
          <a:p>
            <a:pPr eaLnBrk="1" hangingPunct="1"/>
            <a:r>
              <a:rPr lang="ru-RU" sz="1400" b="1" smtClean="0"/>
              <a:t>1.Какую систему организма поражает вирус ВИЧ?  </a:t>
            </a:r>
            <a:endParaRPr lang="ru-RU" sz="1400" smtClean="0"/>
          </a:p>
          <a:p>
            <a:pPr eaLnBrk="1" hangingPunct="1"/>
            <a:r>
              <a:rPr lang="ru-RU" sz="1400" smtClean="0"/>
              <a:t>А) иммунную</a:t>
            </a:r>
          </a:p>
          <a:p>
            <a:pPr eaLnBrk="1" hangingPunct="1"/>
            <a:r>
              <a:rPr lang="ru-RU" sz="1400" smtClean="0"/>
              <a:t>Б) нервную</a:t>
            </a:r>
          </a:p>
          <a:p>
            <a:pPr eaLnBrk="1" hangingPunct="1"/>
            <a:r>
              <a:rPr lang="ru-RU" sz="1400" smtClean="0"/>
              <a:t>В) половую</a:t>
            </a:r>
          </a:p>
          <a:p>
            <a:pPr eaLnBrk="1" hangingPunct="1"/>
            <a:r>
              <a:rPr lang="ru-RU" sz="1400" b="1" smtClean="0"/>
              <a:t>2. С какого момента после заражения человек может инфицировать других?</a:t>
            </a:r>
            <a:endParaRPr lang="ru-RU" sz="1400" smtClean="0"/>
          </a:p>
          <a:p>
            <a:pPr eaLnBrk="1" hangingPunct="1"/>
            <a:r>
              <a:rPr lang="ru-RU" sz="1400" smtClean="0"/>
              <a:t>А) после окончания периода окна</a:t>
            </a:r>
          </a:p>
          <a:p>
            <a:pPr eaLnBrk="1" hangingPunct="1"/>
            <a:r>
              <a:rPr lang="ru-RU" sz="1400" smtClean="0"/>
              <a:t>Б) в стадии СПИД</a:t>
            </a:r>
          </a:p>
          <a:p>
            <a:pPr eaLnBrk="1" hangingPunct="1"/>
            <a:r>
              <a:rPr lang="ru-RU" sz="1400" smtClean="0"/>
              <a:t>В) с момента своего заражения</a:t>
            </a:r>
          </a:p>
          <a:p>
            <a:pPr eaLnBrk="1" hangingPunct="1"/>
            <a:r>
              <a:rPr lang="ru-RU" sz="1400" b="1" smtClean="0"/>
              <a:t>3. Человек может быть ВИЧ – позитивным и не знать об этом?</a:t>
            </a:r>
            <a:endParaRPr lang="ru-RU" sz="1400" smtClean="0"/>
          </a:p>
          <a:p>
            <a:pPr eaLnBrk="1" hangingPunct="1"/>
            <a:r>
              <a:rPr lang="ru-RU" sz="1400" smtClean="0"/>
              <a:t>А) да</a:t>
            </a:r>
          </a:p>
          <a:p>
            <a:pPr eaLnBrk="1" hangingPunct="1"/>
            <a:r>
              <a:rPr lang="ru-RU" sz="1400" smtClean="0"/>
              <a:t>Б) нет</a:t>
            </a:r>
          </a:p>
          <a:p>
            <a:pPr eaLnBrk="1" hangingPunct="1"/>
            <a:r>
              <a:rPr lang="ru-RU" sz="1400" smtClean="0"/>
              <a:t>В) не знаю</a:t>
            </a:r>
          </a:p>
          <a:p>
            <a:pPr eaLnBrk="1" hangingPunct="1"/>
            <a:r>
              <a:rPr lang="ru-RU" sz="1400" b="1" smtClean="0"/>
              <a:t>4. Через какое время после предполагаемого заражения необходимо сдавать тест на ВИЧ?</a:t>
            </a:r>
            <a:endParaRPr lang="ru-RU" sz="1400" smtClean="0"/>
          </a:p>
          <a:p>
            <a:pPr eaLnBrk="1" hangingPunct="1"/>
            <a:r>
              <a:rPr lang="ru-RU" sz="1400" smtClean="0"/>
              <a:t>А) на следующий день</a:t>
            </a:r>
          </a:p>
          <a:p>
            <a:pPr eaLnBrk="1" hangingPunct="1"/>
            <a:r>
              <a:rPr lang="ru-RU" sz="1400" smtClean="0"/>
              <a:t>Б) через неделю</a:t>
            </a:r>
          </a:p>
          <a:p>
            <a:pPr eaLnBrk="1" hangingPunct="1"/>
            <a:r>
              <a:rPr lang="ru-RU" sz="1400" smtClean="0"/>
              <a:t>В) через 3-6 месяцев</a:t>
            </a:r>
          </a:p>
          <a:p>
            <a:pPr eaLnBrk="1" hangingPunct="1"/>
            <a:r>
              <a:rPr lang="ru-RU" sz="1400" b="1" smtClean="0"/>
              <a:t>5. Отрицательный результат теста на ВИЧ гарантирует отсутствие вируса в организме</a:t>
            </a:r>
            <a:endParaRPr lang="ru-RU" sz="1400" smtClean="0"/>
          </a:p>
          <a:p>
            <a:pPr eaLnBrk="1" hangingPunct="1"/>
            <a:r>
              <a:rPr lang="ru-RU" sz="1400" smtClean="0"/>
              <a:t>А) да</a:t>
            </a:r>
          </a:p>
          <a:p>
            <a:pPr eaLnBrk="1" hangingPunct="1"/>
            <a:r>
              <a:rPr lang="ru-RU" sz="1400" smtClean="0"/>
              <a:t>Б) нет</a:t>
            </a:r>
          </a:p>
          <a:p>
            <a:pPr eaLnBrk="1" hangingPunct="1"/>
            <a:r>
              <a:rPr lang="ru-RU" sz="1400" smtClean="0"/>
              <a:t>В) не знаю</a:t>
            </a:r>
          </a:p>
          <a:p>
            <a:pPr eaLnBrk="1" hangingPunct="1">
              <a:buFontTx/>
              <a:buNone/>
            </a:pPr>
            <a:r>
              <a:rPr lang="ru-RU" sz="1400" smtClean="0"/>
              <a:t> 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142875" y="58738"/>
            <a:ext cx="885825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6. Можно заразиться ВИЧ:</a:t>
            </a:r>
            <a:endParaRPr lang="ru-RU"/>
          </a:p>
          <a:p>
            <a:r>
              <a:rPr lang="ru-RU"/>
              <a:t>А) через укус комара</a:t>
            </a:r>
          </a:p>
          <a:p>
            <a:r>
              <a:rPr lang="ru-RU"/>
              <a:t>Б) при поцелуе</a:t>
            </a:r>
          </a:p>
          <a:p>
            <a:r>
              <a:rPr lang="ru-RU"/>
              <a:t>В) при незащищенном сексуальном контакте</a:t>
            </a:r>
          </a:p>
          <a:p>
            <a:r>
              <a:rPr lang="ru-RU" b="1"/>
              <a:t>7. ВИЧ не передается:</a:t>
            </a:r>
            <a:endParaRPr lang="ru-RU"/>
          </a:p>
          <a:p>
            <a:r>
              <a:rPr lang="ru-RU"/>
              <a:t>А) через кровь</a:t>
            </a:r>
          </a:p>
          <a:p>
            <a:r>
              <a:rPr lang="ru-RU"/>
              <a:t>Б) воздушно-капельным путем</a:t>
            </a:r>
          </a:p>
          <a:p>
            <a:r>
              <a:rPr lang="ru-RU"/>
              <a:t>В) через грудное молоко</a:t>
            </a:r>
          </a:p>
          <a:p>
            <a:r>
              <a:rPr lang="ru-RU" b="1"/>
              <a:t>8. Представьте себе, что кто-то из вашего окружения ВИЧ-инфицирован. Как вы отнесетесь к этому человеку?</a:t>
            </a:r>
            <a:endParaRPr lang="ru-RU"/>
          </a:p>
          <a:p>
            <a:r>
              <a:rPr lang="ru-RU"/>
              <a:t>А) я буду относиться к этому человеку так же, как если бы он был здоров</a:t>
            </a:r>
          </a:p>
          <a:p>
            <a:r>
              <a:rPr lang="ru-RU"/>
              <a:t>Б) я буду относиться к этому человеку терпимо, но постараюсь держаться от него подальше</a:t>
            </a:r>
          </a:p>
          <a:p>
            <a:r>
              <a:rPr lang="ru-RU"/>
              <a:t>В) я постараюсь сразу же уйти и больше не встречаться с этим человеком</a:t>
            </a:r>
          </a:p>
          <a:p>
            <a:r>
              <a:rPr lang="ru-RU"/>
              <a:t>Г) я буду настаивать на том, чтобы этого человека не допускали в общественные места (например, мою школу, училище), где мы можем с ним встретиться</a:t>
            </a:r>
          </a:p>
          <a:p>
            <a:r>
              <a:rPr lang="ru-RU" b="1"/>
              <a:t>Благодарим за участие!</a:t>
            </a:r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Сценарий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8964613" cy="55435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i="1" u="sng" smtClean="0"/>
              <a:t>Ведущий1</a:t>
            </a:r>
            <a:r>
              <a:rPr lang="ru-RU" sz="2400" smtClean="0"/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сегодня будем вести разговор о том, как защитить организм и сохранить здоровье, а врагов, разрушающих наше здоровье, много.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В настоящее время проблема здоровья становится всё более актуальной.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Одна из главных причин халатное отношение человека к собственному организму.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Какой смысл мы вкладываем в понятие здоровье?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Чтобы ответить на этот вопрос,  вспомните пословицы, поговорки, изречения  о здоровье. Например: народная  мудрость гласит: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«Деньги потерял – ничего не потерял, время потерял – многое потерял,  здоровье потерял – всё потерял!»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(учащимися произносятся по очереди, приготовленные ими пословицы и поговорки о здоровье)</a:t>
            </a:r>
          </a:p>
        </p:txBody>
      </p:sp>
      <p:pic>
        <p:nvPicPr>
          <p:cNvPr id="17412" name="Picture 4" descr="j040614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88913"/>
            <a:ext cx="18510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u="sng" smtClean="0"/>
              <a:t>Ведущий2</a:t>
            </a:r>
            <a:r>
              <a:rPr lang="ru-RU" smtClean="0"/>
              <a:t>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из всего сказанного сделаем вывод.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Здоровье – это ……….(звучат ответы учеников)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В.О.З. «Здоровье – это состояние полного телесного, душевного и социального благополучия, а не только отсутствие болезней и повреждений»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Словарь Ожегова: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«Здоровье – правильная, нормальная деятельность организма».</a:t>
            </a:r>
          </a:p>
        </p:txBody>
      </p:sp>
      <p:pic>
        <p:nvPicPr>
          <p:cNvPr id="18436" name="Picture 7" descr="j043798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260350"/>
            <a:ext cx="18288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49238" y="476250"/>
            <a:ext cx="8750300" cy="5649913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i="1" u="sng" smtClean="0"/>
              <a:t>Ведущий1</a:t>
            </a:r>
            <a:r>
              <a:rPr lang="ru-RU" smtClean="0"/>
              <a:t>: человеку с самого начала его существования угрожают серьёзные враги.</a:t>
            </a:r>
          </a:p>
          <a:p>
            <a:pPr eaLnBrk="1" hangingPunct="1"/>
            <a:r>
              <a:rPr lang="ru-RU" smtClean="0"/>
              <a:t>Являются они неожиданно, с какой стороны  ждать нападения неизвестно, </a:t>
            </a:r>
          </a:p>
          <a:p>
            <a:pPr eaLnBrk="1" hangingPunct="1">
              <a:buFontTx/>
              <a:buNone/>
            </a:pPr>
            <a:r>
              <a:rPr lang="ru-RU" smtClean="0"/>
              <a:t>   т.к. нападают они без предупреждения. </a:t>
            </a:r>
          </a:p>
          <a:p>
            <a:pPr eaLnBrk="1" hangingPunct="1"/>
            <a:r>
              <a:rPr lang="ru-RU" smtClean="0"/>
              <a:t>Этими врагами являются болезнетворные микробы,   именно они причина инфекционных заболеваний.</a:t>
            </a:r>
          </a:p>
        </p:txBody>
      </p:sp>
      <p:pic>
        <p:nvPicPr>
          <p:cNvPr id="19459" name="Picture 6" descr="pic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0350" y="4200525"/>
            <a:ext cx="25336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Иммунная система человека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2400" smtClean="0"/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            Это белые кровяные тельца (клетки), образующие в клетках костного мозга, к ним                                          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            Относятся фагоциты и лимфоциты.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(Работа со словарём терминов).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Беседа с учащимися: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Найдите в словаре терминов ответы на вопросы.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Что собой представляют белые кровяные клетки?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Какие клетки называются фагоцитами?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Какие клетки называются Т-лимфоцитами?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Кто такие макрофаги?</a:t>
            </a:r>
          </a:p>
        </p:txBody>
      </p:sp>
      <p:pic>
        <p:nvPicPr>
          <p:cNvPr id="20484" name="Picture 4" descr="j024129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2663" y="5395913"/>
            <a:ext cx="18113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u="sng" smtClean="0"/>
              <a:t>Учитель</a:t>
            </a:r>
            <a:r>
              <a:rPr lang="ru-RU" u="sng" smtClean="0"/>
              <a:t>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Различают лимфоциты: Т-клетки и B-клетки.</a:t>
            </a:r>
            <a:endParaRPr lang="ru-RU" sz="2400" u="sng" smtClean="0"/>
          </a:p>
          <a:p>
            <a:pPr eaLnBrk="1" hangingPunct="1">
              <a:lnSpc>
                <a:spcPct val="90000"/>
              </a:lnSpc>
            </a:pPr>
            <a:r>
              <a:rPr lang="ru-RU" sz="2400" u="sng" smtClean="0"/>
              <a:t>Т-лимфоциты 3-х видов:</a:t>
            </a:r>
            <a:endParaRPr lang="ru-RU" sz="2400" smtClean="0"/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Киллеры – убийцы чужеродных клеток;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Супрессоры – угнетатели, регулируют иммунитет;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- помощники, помогают В-клеткам превратиться в В-клетки плазмы и вырабатывать антитела.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Что такое антитела? (Смотри словарь терминов)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   В-клетки памяти запоминают агрессора и способны обеспечить вторичную защиту – выработкой антител.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Так устроена защитная система нашего организма.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484438" y="6021388"/>
            <a:ext cx="3478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/>
              <a:t>А теперь посмотрим на экран.</a:t>
            </a:r>
          </a:p>
        </p:txBody>
      </p:sp>
      <p:pic>
        <p:nvPicPr>
          <p:cNvPr id="21509" name="Picture 5" descr="j043799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900" y="188913"/>
            <a:ext cx="181610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( </a:t>
            </a:r>
            <a:r>
              <a:rPr lang="ru-RU" sz="2800" smtClean="0"/>
              <a:t>Демонстрация схемы “ Иммунная система”,)</a:t>
            </a:r>
          </a:p>
        </p:txBody>
      </p:sp>
      <p:pic>
        <p:nvPicPr>
          <p:cNvPr id="22531" name="Picture 3" descr="Картинка 82 из 256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1341438"/>
            <a:ext cx="470535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2046288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3419475" y="188913"/>
            <a:ext cx="2519363" cy="792162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accent2"/>
                </a:solidFill>
              </a:rPr>
              <a:t>Иммунитет</a:t>
            </a: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6372225" y="1052513"/>
            <a:ext cx="2519363" cy="792162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accent2"/>
                </a:solidFill>
              </a:rPr>
              <a:t>Искусственный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323850" y="1125538"/>
            <a:ext cx="2519363" cy="792162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accent2"/>
                </a:solidFill>
              </a:rPr>
              <a:t>Природный </a:t>
            </a:r>
          </a:p>
          <a:p>
            <a:pPr algn="ctr"/>
            <a:r>
              <a:rPr lang="ru-RU" sz="2400" b="1">
                <a:solidFill>
                  <a:schemeClr val="accent2"/>
                </a:solidFill>
              </a:rPr>
              <a:t>(естественный)</a:t>
            </a:r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1403350" y="2205038"/>
            <a:ext cx="2881313" cy="1152525"/>
          </a:xfrm>
          <a:prstGeom prst="rect">
            <a:avLst/>
          </a:prstGeom>
          <a:solidFill>
            <a:srgbClr val="CCFFCC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ВИДОВОЙ</a:t>
            </a:r>
          </a:p>
          <a:p>
            <a:pPr algn="ctr"/>
            <a:r>
              <a:rPr lang="ru-RU"/>
              <a:t>невосприимчивость </a:t>
            </a:r>
          </a:p>
          <a:p>
            <a:pPr algn="ctr"/>
            <a:r>
              <a:rPr lang="ru-RU"/>
              <a:t>к заболеваниям</a:t>
            </a:r>
          </a:p>
          <a:p>
            <a:pPr algn="ctr"/>
            <a:r>
              <a:rPr lang="ru-RU"/>
              <a:t>других видов животных</a:t>
            </a: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1619250" y="4941888"/>
            <a:ext cx="2592388" cy="504825"/>
          </a:xfrm>
          <a:prstGeom prst="rect">
            <a:avLst/>
          </a:prstGeom>
          <a:solidFill>
            <a:srgbClr val="CCFFCC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ПРИОБРЕТЁННЫЙ</a:t>
            </a:r>
            <a:endParaRPr lang="ru-RU"/>
          </a:p>
        </p:txBody>
      </p:sp>
      <p:sp>
        <p:nvSpPr>
          <p:cNvPr id="120839" name="Rectangle 7"/>
          <p:cNvSpPr>
            <a:spLocks noChangeArrowheads="1"/>
          </p:cNvSpPr>
          <p:nvPr/>
        </p:nvSpPr>
        <p:spPr bwMode="auto">
          <a:xfrm>
            <a:off x="1187450" y="3500438"/>
            <a:ext cx="3529013" cy="1225550"/>
          </a:xfrm>
          <a:prstGeom prst="rect">
            <a:avLst/>
          </a:prstGeom>
          <a:solidFill>
            <a:srgbClr val="CCFFCC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НАСЛЕДСТВЕННЫЙ</a:t>
            </a:r>
          </a:p>
          <a:p>
            <a:pPr algn="ctr"/>
            <a:r>
              <a:rPr lang="ru-RU"/>
              <a:t>врождённое наличие</a:t>
            </a:r>
          </a:p>
          <a:p>
            <a:pPr algn="ctr"/>
            <a:r>
              <a:rPr lang="ru-RU"/>
              <a:t>защитных механизмов</a:t>
            </a:r>
          </a:p>
          <a:p>
            <a:pPr algn="ctr"/>
            <a:r>
              <a:rPr lang="ru-RU"/>
              <a:t>против некоторых болезней</a:t>
            </a:r>
          </a:p>
        </p:txBody>
      </p:sp>
      <p:sp>
        <p:nvSpPr>
          <p:cNvPr id="120840" name="Rectangle 8"/>
          <p:cNvSpPr>
            <a:spLocks noChangeArrowheads="1"/>
          </p:cNvSpPr>
          <p:nvPr/>
        </p:nvSpPr>
        <p:spPr bwMode="auto">
          <a:xfrm>
            <a:off x="5219700" y="2636838"/>
            <a:ext cx="3024188" cy="863600"/>
          </a:xfrm>
          <a:prstGeom prst="rect">
            <a:avLst/>
          </a:prstGeom>
          <a:solidFill>
            <a:srgbClr val="CCFFCC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АКТИВНЫЙ</a:t>
            </a:r>
          </a:p>
          <a:p>
            <a:pPr algn="ctr"/>
            <a:r>
              <a:rPr lang="ru-RU"/>
              <a:t>полученный </a:t>
            </a:r>
          </a:p>
          <a:p>
            <a:pPr algn="ctr"/>
            <a:r>
              <a:rPr lang="ru-RU"/>
              <a:t>в результате </a:t>
            </a:r>
            <a:r>
              <a:rPr lang="ru-RU" b="1"/>
              <a:t>вакцинации</a:t>
            </a:r>
          </a:p>
        </p:txBody>
      </p:sp>
      <p:sp>
        <p:nvSpPr>
          <p:cNvPr id="120841" name="Rectangle 9"/>
          <p:cNvSpPr>
            <a:spLocks noChangeArrowheads="1"/>
          </p:cNvSpPr>
          <p:nvPr/>
        </p:nvSpPr>
        <p:spPr bwMode="auto">
          <a:xfrm>
            <a:off x="5219700" y="4221163"/>
            <a:ext cx="3168650" cy="1295400"/>
          </a:xfrm>
          <a:prstGeom prst="rect">
            <a:avLst/>
          </a:prstGeom>
          <a:solidFill>
            <a:srgbClr val="CCFFCC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ПАССИВНЫЙ</a:t>
            </a:r>
          </a:p>
          <a:p>
            <a:pPr algn="ctr"/>
            <a:r>
              <a:rPr lang="ru-RU"/>
              <a:t>полученный в результате</a:t>
            </a:r>
          </a:p>
          <a:p>
            <a:pPr algn="ctr"/>
            <a:r>
              <a:rPr lang="ru-RU"/>
              <a:t>введения</a:t>
            </a:r>
          </a:p>
          <a:p>
            <a:pPr algn="ctr"/>
            <a:r>
              <a:rPr lang="ru-RU"/>
              <a:t>лечебной </a:t>
            </a:r>
            <a:r>
              <a:rPr lang="ru-RU" b="1"/>
              <a:t>сыворотки</a:t>
            </a: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539750" y="1989138"/>
            <a:ext cx="0" cy="31686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539750" y="5157788"/>
            <a:ext cx="5032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539750" y="4149725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539750" y="2852738"/>
            <a:ext cx="576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0846" name="Oval 14"/>
          <p:cNvSpPr>
            <a:spLocks noChangeArrowheads="1"/>
          </p:cNvSpPr>
          <p:nvPr/>
        </p:nvSpPr>
        <p:spPr bwMode="auto">
          <a:xfrm>
            <a:off x="0" y="5949950"/>
            <a:ext cx="3024188" cy="6477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АКТИВНЫЙ</a:t>
            </a:r>
          </a:p>
          <a:p>
            <a:pPr algn="ctr"/>
            <a:r>
              <a:rPr lang="ru-RU"/>
              <a:t>в результате болезни</a:t>
            </a:r>
          </a:p>
        </p:txBody>
      </p:sp>
      <p:sp>
        <p:nvSpPr>
          <p:cNvPr id="120847" name="Oval 15"/>
          <p:cNvSpPr>
            <a:spLocks noChangeArrowheads="1"/>
          </p:cNvSpPr>
          <p:nvPr/>
        </p:nvSpPr>
        <p:spPr bwMode="auto">
          <a:xfrm>
            <a:off x="3059113" y="5949950"/>
            <a:ext cx="3024187" cy="6477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ПАССИВНЫЙ</a:t>
            </a:r>
          </a:p>
          <a:p>
            <a:pPr algn="ctr"/>
            <a:r>
              <a:rPr lang="ru-RU"/>
              <a:t>с молоком матери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 flipH="1">
            <a:off x="2195513" y="5516563"/>
            <a:ext cx="288925" cy="360362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9" name="Line 17"/>
          <p:cNvSpPr>
            <a:spLocks noChangeShapeType="1"/>
          </p:cNvSpPr>
          <p:nvPr/>
        </p:nvSpPr>
        <p:spPr bwMode="auto">
          <a:xfrm>
            <a:off x="3059113" y="5516563"/>
            <a:ext cx="360362" cy="360362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70" name="Line 18"/>
          <p:cNvSpPr>
            <a:spLocks noChangeShapeType="1"/>
          </p:cNvSpPr>
          <p:nvPr/>
        </p:nvSpPr>
        <p:spPr bwMode="auto">
          <a:xfrm>
            <a:off x="8820150" y="1916113"/>
            <a:ext cx="0" cy="30257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1" name="Line 19"/>
          <p:cNvSpPr>
            <a:spLocks noChangeShapeType="1"/>
          </p:cNvSpPr>
          <p:nvPr/>
        </p:nvSpPr>
        <p:spPr bwMode="auto">
          <a:xfrm flipH="1">
            <a:off x="8388350" y="2997200"/>
            <a:ext cx="3603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72" name="Line 20"/>
          <p:cNvSpPr>
            <a:spLocks noChangeShapeType="1"/>
          </p:cNvSpPr>
          <p:nvPr/>
        </p:nvSpPr>
        <p:spPr bwMode="auto">
          <a:xfrm flipH="1">
            <a:off x="8459788" y="4941888"/>
            <a:ext cx="3603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73" name="AutoShape 21"/>
          <p:cNvSpPr>
            <a:spLocks noChangeArrowheads="1"/>
          </p:cNvSpPr>
          <p:nvPr/>
        </p:nvSpPr>
        <p:spPr bwMode="auto">
          <a:xfrm rot="3221730">
            <a:off x="3221037" y="1108076"/>
            <a:ext cx="360363" cy="538162"/>
          </a:xfrm>
          <a:prstGeom prst="downArrow">
            <a:avLst>
              <a:gd name="adj1" fmla="val 50000"/>
              <a:gd name="adj2" fmla="val 37335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AutoShape 22"/>
          <p:cNvSpPr>
            <a:spLocks noChangeArrowheads="1"/>
          </p:cNvSpPr>
          <p:nvPr/>
        </p:nvSpPr>
        <p:spPr bwMode="auto">
          <a:xfrm rot="-3542772">
            <a:off x="5727700" y="1049338"/>
            <a:ext cx="360363" cy="655637"/>
          </a:xfrm>
          <a:prstGeom prst="downArrow">
            <a:avLst>
              <a:gd name="adj1" fmla="val 50000"/>
              <a:gd name="adj2" fmla="val 45484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 animBg="1"/>
      <p:bldP spid="120838" grpId="0" animBg="1"/>
      <p:bldP spid="120839" grpId="0" animBg="1"/>
      <p:bldP spid="120840" grpId="0" animBg="1"/>
      <p:bldP spid="120841" grpId="0" animBg="1"/>
      <p:bldP spid="120846" grpId="0" animBg="1"/>
      <p:bldP spid="1208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8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ВИЧ-СПИД-реальность  или выдумка?!</a:t>
            </a:r>
          </a:p>
        </p:txBody>
      </p:sp>
      <p:sp>
        <p:nvSpPr>
          <p:cNvPr id="6147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600200"/>
            <a:ext cx="4679950" cy="4525963"/>
          </a:xfrm>
        </p:spPr>
        <p:txBody>
          <a:bodyPr/>
          <a:lstStyle/>
          <a:p>
            <a:pPr algn="ctr" eaLnBrk="1" hangingPunct="1"/>
            <a:r>
              <a:rPr lang="ru-RU" sz="2400" b="1" smtClean="0"/>
              <a:t>Методический материал</a:t>
            </a:r>
          </a:p>
          <a:p>
            <a:pPr algn="ctr" eaLnBrk="1" hangingPunct="1">
              <a:buFontTx/>
              <a:buNone/>
            </a:pPr>
            <a:r>
              <a:rPr lang="ru-RU" sz="2400" b="1" smtClean="0"/>
              <a:t>   для классных  руководителей</a:t>
            </a:r>
            <a:endParaRPr lang="ru-RU" sz="2400" smtClean="0"/>
          </a:p>
          <a:p>
            <a:pPr algn="ctr" eaLnBrk="1" hangingPunct="1"/>
            <a:r>
              <a:rPr lang="ru-RU" sz="2400" b="1" smtClean="0"/>
              <a:t>Разработка социально-психологической службы </a:t>
            </a:r>
          </a:p>
          <a:p>
            <a:pPr algn="ctr" eaLnBrk="1" hangingPunct="1">
              <a:buFontTx/>
              <a:buNone/>
            </a:pPr>
            <a:r>
              <a:rPr lang="ru-RU" sz="2400" b="1" smtClean="0"/>
              <a:t> ГБОУ  СОШ  201</a:t>
            </a:r>
            <a:endParaRPr lang="ru-RU" sz="2400" smtClean="0"/>
          </a:p>
          <a:p>
            <a:pPr algn="ctr" eaLnBrk="1" hangingPunct="1"/>
            <a:r>
              <a:rPr lang="ru-RU" sz="2400" b="1" smtClean="0"/>
              <a:t>Фрунзенского района</a:t>
            </a:r>
            <a:endParaRPr lang="ru-RU" sz="2400" smtClean="0"/>
          </a:p>
          <a:p>
            <a:pPr algn="ctr" eaLnBrk="1" hangingPunct="1"/>
            <a:r>
              <a:rPr lang="ru-RU" sz="2400" b="1" smtClean="0"/>
              <a:t>Санкт-Петербурга</a:t>
            </a:r>
          </a:p>
          <a:p>
            <a:pPr algn="ctr" eaLnBrk="1" hangingPunct="1"/>
            <a:r>
              <a:rPr lang="ru-RU" sz="1200" b="1" smtClean="0"/>
              <a:t>Шашерина Е.В. Педагог-психолог</a:t>
            </a:r>
          </a:p>
          <a:p>
            <a:pPr eaLnBrk="1" hangingPunct="1">
              <a:buFontTx/>
              <a:buNone/>
            </a:pPr>
            <a:r>
              <a:rPr lang="ru-RU" sz="2400" smtClean="0"/>
              <a:t>     </a:t>
            </a:r>
          </a:p>
        </p:txBody>
      </p:sp>
      <p:pic>
        <p:nvPicPr>
          <p:cNvPr id="6148" name="i-main-pic" descr="Картинка 1 из 2024">
            <a:hlinkClick r:id="rId2"/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84188" y="1412875"/>
            <a:ext cx="3621087" cy="5445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ru-RU" i="1" smtClean="0"/>
              <a:t>Ошибка никогда не может стать истиной, сколько бы ее не повторяли.</a:t>
            </a:r>
            <a:br>
              <a:rPr lang="ru-RU" i="1" smtClean="0"/>
            </a:br>
            <a:r>
              <a:rPr lang="ru-RU" i="1" smtClean="0"/>
              <a:t>Истина никогда не может быть ошибочна, даже если ее никто никогда не слышал.</a:t>
            </a:r>
          </a:p>
          <a:p>
            <a:pPr algn="r" eaLnBrk="1" hangingPunct="1">
              <a:buFontTx/>
              <a:buNone/>
            </a:pPr>
            <a:r>
              <a:rPr lang="ru-RU" i="1" smtClean="0"/>
              <a:t>Махатма Ганди</a:t>
            </a:r>
          </a:p>
        </p:txBody>
      </p:sp>
      <p:pic>
        <p:nvPicPr>
          <p:cNvPr id="24579" name="Picture 5" descr="MCj043779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9800" y="5191125"/>
            <a:ext cx="18542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 descr="j0435348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16500"/>
            <a:ext cx="1654175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92275" y="333375"/>
            <a:ext cx="7451725" cy="50403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Возникновение СПИДа было предсказано еще в начале семидесятых годов 20 века. Краткая формулировка прогноза гласила: “В 80–е годы может появиться гриппоподобное заболевание с высокой летальностью”.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 Предсказание основывалось на двух экологических правилах.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Первое: ниша не может пустовать.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Второе: пустующую нишу быстрее всего заполняет мелкий по размерам, очень изменчивый и эволюционно более примитивный организм.</a:t>
            </a:r>
          </a:p>
        </p:txBody>
      </p:sp>
      <p:pic>
        <p:nvPicPr>
          <p:cNvPr id="25603" name="Picture 4" descr="MCj0437845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304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0350"/>
            <a:ext cx="7164388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Экологическая ниша начала пустеть в результате успехов медицины, когда многие возбудители инфекционных заболеваний были уничтожены практически полностью. Меры по их уничтожению были применены быстрые и верные, но стратегия была рискованная: в борьбе с инфекциями следовало опасаться абсолютной победы – полного уничтожения инфекций.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 Не остереглись.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“Дремавший на задворках биосферы” ВИЧ стал быстро занимать освободившуюся экологическую нишу…</a:t>
            </a:r>
          </a:p>
        </p:txBody>
      </p:sp>
      <p:pic>
        <p:nvPicPr>
          <p:cNvPr id="26627" name="Picture 4" descr="MCj043785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114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i="1" u="sng" smtClean="0"/>
              <a:t>Ведущий1</a:t>
            </a:r>
            <a:r>
              <a:rPr lang="ru-RU" sz="2000" smtClean="0"/>
              <a:t>: СПИД подобно пожару охватил почти все страны мира. Познакомься с географией болезни.</a:t>
            </a:r>
          </a:p>
        </p:txBody>
      </p:sp>
      <p:pic>
        <p:nvPicPr>
          <p:cNvPr id="27651" name="Picture 3" descr="Карта СПИД 2008 jpg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989138"/>
            <a:ext cx="8229600" cy="3786187"/>
          </a:xfrm>
          <a:noFill/>
          <a:ln w="19050">
            <a:solidFill>
              <a:srgbClr val="FF0000"/>
            </a:solidFill>
          </a:ln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411413" y="1412875"/>
            <a:ext cx="4460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Карта ВОЗ на 2008 год по всему миру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331913" y="5942013"/>
            <a:ext cx="74882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 день в мире заражается около 15 тысяч человек</a:t>
            </a:r>
            <a:r>
              <a:rPr lang="ru-RU"/>
              <a:t>.</a:t>
            </a:r>
          </a:p>
          <a:p>
            <a:r>
              <a:rPr lang="ru-RU" b="1"/>
              <a:t>С начала распространения ВИЧ умерло около</a:t>
            </a:r>
          </a:p>
          <a:p>
            <a:r>
              <a:rPr lang="ru-RU" b="1"/>
              <a:t>12 млн человек</a:t>
            </a:r>
          </a:p>
        </p:txBody>
      </p:sp>
      <p:pic>
        <p:nvPicPr>
          <p:cNvPr id="27654" name="Picture 6" descr="j0437563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981075"/>
            <a:ext cx="1236663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_6_1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89075"/>
            <a:ext cx="6481763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ChangeArrowheads="1"/>
          </p:cNvSpPr>
          <p:nvPr>
            <p:ph type="title"/>
          </p:nvPr>
        </p:nvSpPr>
        <p:spPr>
          <a:xfrm>
            <a:off x="457200" y="260350"/>
            <a:ext cx="7499350" cy="1157288"/>
          </a:xfrm>
          <a:noFill/>
        </p:spPr>
        <p:txBody>
          <a:bodyPr/>
          <a:lstStyle/>
          <a:p>
            <a:pPr eaLnBrk="1" hangingPunct="1"/>
            <a:r>
              <a:rPr lang="ru-RU" sz="2000" b="1" smtClean="0"/>
              <a:t>России на 2008 год зарегистрировано 480 тыс ВИЧ </a:t>
            </a:r>
            <a:br>
              <a:rPr lang="ru-RU" sz="2000" b="1" smtClean="0"/>
            </a:br>
            <a:r>
              <a:rPr lang="ru-RU" sz="2000" b="1" smtClean="0"/>
              <a:t>инфицированных. Около 20 тыс умерло.</a:t>
            </a:r>
            <a:br>
              <a:rPr lang="ru-RU" sz="2000" b="1" smtClean="0"/>
            </a:br>
            <a:r>
              <a:rPr lang="ru-RU" sz="2000" b="1" smtClean="0"/>
              <a:t>По неофициальным подсчетам 1-1,5 млн человек !!!</a:t>
            </a:r>
            <a:br>
              <a:rPr lang="ru-RU" sz="2000" b="1" smtClean="0"/>
            </a:br>
            <a:endParaRPr lang="ru-RU" sz="2000" b="1" smtClean="0"/>
          </a:p>
        </p:txBody>
      </p:sp>
      <p:pic>
        <p:nvPicPr>
          <p:cNvPr id="28676" name="Picture 4" descr="j0437563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8563" y="333375"/>
            <a:ext cx="1595437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дво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9988" y="1905000"/>
            <a:ext cx="4722812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1600200" y="304800"/>
            <a:ext cx="6477000" cy="6248400"/>
          </a:xfrm>
          <a:prstGeom prst="rect">
            <a:avLst/>
          </a:prstGeom>
        </p:spPr>
        <p:txBody>
          <a:bodyPr wrap="none" fromWordArt="1">
            <a:prstTxWarp prst="textButton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  здоровье   </a:t>
            </a:r>
          </a:p>
          <a:p>
            <a:pPr algn="ctr"/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подростков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011988" y="5648325"/>
            <a:ext cx="2132012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CC0000"/>
                </a:solidFill>
                <a:latin typeface="Arial Black" pitchFamily="34" charset="0"/>
              </a:rPr>
              <a:t>Вопросы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ru-RU" sz="2800">
                <a:solidFill>
                  <a:srgbClr val="CC0000"/>
                </a:solidFill>
                <a:latin typeface="Arial Black" pitchFamily="34" charset="0"/>
              </a:rPr>
              <a:t>ответы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704013" y="5638800"/>
            <a:ext cx="5349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8" grpId="0" autoUpdateAnimBg="0"/>
      <p:bldP spid="3174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челов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0" y="1714500"/>
            <a:ext cx="4195763" cy="42291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pic>
        <p:nvPicPr>
          <p:cNvPr id="34819" name="Picture 3" descr="стрелка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3332163"/>
            <a:ext cx="2362200" cy="16970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pic>
        <p:nvPicPr>
          <p:cNvPr id="34820" name="Picture 4" descr="стрелка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278188"/>
            <a:ext cx="228600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>
          <a:xfrm>
            <a:off x="608013" y="381000"/>
            <a:ext cx="8078787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4800" b="1" i="1" smtClean="0">
                <a:solidFill>
                  <a:srgbClr val="CC0000"/>
                </a:solidFill>
              </a:rPr>
              <a:t>Задумайтесь о последствиях!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пьяниц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3013" y="5105400"/>
            <a:ext cx="244157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 descr="мужичо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514600"/>
            <a:ext cx="147478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сердц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4800600"/>
            <a:ext cx="163671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894013" y="990600"/>
            <a:ext cx="3736975" cy="5257800"/>
            <a:chOff x="1824" y="624"/>
            <a:chExt cx="2352" cy="3312"/>
          </a:xfrm>
        </p:grpSpPr>
        <p:sp>
          <p:nvSpPr>
            <p:cNvPr id="1033" name="Text Box 6"/>
            <p:cNvSpPr txBox="1">
              <a:spLocks noChangeArrowheads="1"/>
            </p:cNvSpPr>
            <p:nvPr/>
          </p:nvSpPr>
          <p:spPr bwMode="auto">
            <a:xfrm>
              <a:off x="2020" y="624"/>
              <a:ext cx="21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hlinkClick r:id="rId6" action="ppaction://hlinksldjump"/>
                </a:rPr>
                <a:t>Здоровье – что это?</a:t>
              </a:r>
              <a:endParaRPr lang="ru-RU" sz="2400" b="1"/>
            </a:p>
          </p:txBody>
        </p:sp>
        <p:sp>
          <p:nvSpPr>
            <p:cNvPr id="1034" name="Text Box 7"/>
            <p:cNvSpPr txBox="1">
              <a:spLocks noChangeArrowheads="1"/>
            </p:cNvSpPr>
            <p:nvPr/>
          </p:nvSpPr>
          <p:spPr bwMode="auto">
            <a:xfrm>
              <a:off x="2167" y="1248"/>
              <a:ext cx="1764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ru-RU" sz="2400" b="1">
                  <a:solidFill>
                    <a:srgbClr val="420042"/>
                  </a:solidFill>
                  <a:hlinkClick r:id="rId6" action="ppaction://hlinksldjump"/>
                </a:rPr>
                <a:t>Что такое ЗППП?</a:t>
              </a:r>
              <a:endParaRPr lang="ru-RU" sz="2400" b="1">
                <a:solidFill>
                  <a:srgbClr val="420042"/>
                </a:solidFill>
              </a:endParaRPr>
            </a:p>
          </p:txBody>
        </p:sp>
        <p:sp>
          <p:nvSpPr>
            <p:cNvPr id="1035" name="Text Box 8"/>
            <p:cNvSpPr txBox="1">
              <a:spLocks noChangeArrowheads="1"/>
            </p:cNvSpPr>
            <p:nvPr/>
          </p:nvSpPr>
          <p:spPr bwMode="auto">
            <a:xfrm>
              <a:off x="1873" y="1872"/>
              <a:ext cx="17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hlinkClick r:id="rId7" action="ppaction://hlinksldjump"/>
                </a:rPr>
                <a:t>Что такое ВИЧ?</a:t>
              </a:r>
              <a:endParaRPr lang="ru-RU" sz="2400" b="1"/>
            </a:p>
          </p:txBody>
        </p:sp>
        <p:sp>
          <p:nvSpPr>
            <p:cNvPr id="1036" name="Text Box 9"/>
            <p:cNvSpPr txBox="1">
              <a:spLocks noChangeArrowheads="1"/>
            </p:cNvSpPr>
            <p:nvPr/>
          </p:nvSpPr>
          <p:spPr bwMode="auto">
            <a:xfrm>
              <a:off x="1824" y="3072"/>
              <a:ext cx="230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/>
            </a:p>
          </p:txBody>
        </p:sp>
        <p:sp>
          <p:nvSpPr>
            <p:cNvPr id="1037" name="Text Box 10"/>
            <p:cNvSpPr txBox="1">
              <a:spLocks noChangeArrowheads="1"/>
            </p:cNvSpPr>
            <p:nvPr/>
          </p:nvSpPr>
          <p:spPr bwMode="auto">
            <a:xfrm>
              <a:off x="1824" y="3648"/>
              <a:ext cx="220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/>
            </a:p>
          </p:txBody>
        </p:sp>
        <p:sp>
          <p:nvSpPr>
            <p:cNvPr id="1038" name="Text Box 11"/>
            <p:cNvSpPr txBox="1">
              <a:spLocks noChangeArrowheads="1"/>
            </p:cNvSpPr>
            <p:nvPr/>
          </p:nvSpPr>
          <p:spPr bwMode="auto">
            <a:xfrm>
              <a:off x="1873" y="2448"/>
              <a:ext cx="18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hlinkClick r:id="rId8" action="ppaction://hlinksldjump"/>
                </a:rPr>
                <a:t>Что такое СПИД?</a:t>
              </a:r>
              <a:endParaRPr lang="ru-RU" sz="2400" b="1"/>
            </a:p>
          </p:txBody>
        </p:sp>
      </p:grpSp>
      <p:pic>
        <p:nvPicPr>
          <p:cNvPr id="44044" name="Picture 12" descr="дорогой!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04025" y="2667000"/>
            <a:ext cx="18049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045" name="Object 13"/>
          <p:cNvGraphicFramePr>
            <a:graphicFrameLocks noChangeAspect="1"/>
          </p:cNvGraphicFramePr>
          <p:nvPr/>
        </p:nvGraphicFramePr>
        <p:xfrm>
          <a:off x="6477000" y="533400"/>
          <a:ext cx="2355850" cy="1828800"/>
        </p:xfrm>
        <a:graphic>
          <a:graphicData uri="http://schemas.openxmlformats.org/presentationml/2006/ole">
            <p:oleObj spid="_x0000_s1026" name="Точечный рисунок" r:id="rId10" imgW="5780952" imgH="3715269" progId="Paint.Picture">
              <p:embed/>
            </p:oleObj>
          </a:graphicData>
        </a:graphic>
      </p:graphicFrame>
      <p:pic>
        <p:nvPicPr>
          <p:cNvPr id="44046" name="Picture 14" descr="копьё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66800" y="533400"/>
            <a:ext cx="2057400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989013" y="762000"/>
            <a:ext cx="3659187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9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Здоровье - 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5029200" y="2057400"/>
            <a:ext cx="38100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3399FF"/>
                </a:solidFill>
                <a:latin typeface="Comic Sans MS" pitchFamily="66" charset="0"/>
              </a:rPr>
              <a:t>	</a:t>
            </a:r>
            <a:r>
              <a:rPr lang="ru-RU" sz="2400" b="1">
                <a:solidFill>
                  <a:srgbClr val="0783FF"/>
                </a:solidFill>
                <a:latin typeface="Comic Sans MS" pitchFamily="66" charset="0"/>
              </a:rPr>
              <a:t>При этом есть болезни, которые зависят только от нашего поведения и образа жизни. Именно об этих заболеваниях, которыми, к огромному сожалению, болеет большое количество молодёжи,</a:t>
            </a:r>
            <a:r>
              <a:rPr lang="ru-RU" sz="2400" b="1">
                <a:latin typeface="Comic Sans MS" pitchFamily="66" charset="0"/>
              </a:rPr>
              <a:t> </a:t>
            </a:r>
            <a:r>
              <a:rPr lang="ru-RU" sz="24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мы сейчас вам и расскажем.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4648200" y="1019175"/>
            <a:ext cx="42687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>
                <a:solidFill>
                  <a:srgbClr val="0000FF"/>
                </a:solidFill>
                <a:latin typeface="Arial Black" pitchFamily="34" charset="0"/>
              </a:rPr>
              <a:t>это отсутствие болезней.</a:t>
            </a:r>
          </a:p>
        </p:txBody>
      </p:sp>
      <p:pic>
        <p:nvPicPr>
          <p:cNvPr id="45061" name="Picture 5" descr="копь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650" y="2362200"/>
            <a:ext cx="358933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0" autoUpdateAnimBg="0"/>
      <p:bldP spid="4506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2"/>
          <p:cNvSpPr>
            <a:spLocks noChangeArrowheads="1" noChangeShapeType="1" noTextEdit="1"/>
          </p:cNvSpPr>
          <p:nvPr/>
        </p:nvSpPr>
        <p:spPr bwMode="auto">
          <a:xfrm>
            <a:off x="1187450" y="549275"/>
            <a:ext cx="27368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CC00"/>
                    </a:gs>
                    <a:gs pos="100000">
                      <a:srgbClr val="005E00"/>
                    </a:gs>
                  </a:gsLst>
                  <a:path path="rect">
                    <a:fillToRect l="50000" t="50000" r="50000" b="50000"/>
                  </a:path>
                </a:gradFill>
                <a:latin typeface="Arial"/>
                <a:cs typeface="Arial"/>
              </a:rPr>
              <a:t>ЗППП -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140200" y="903288"/>
            <a:ext cx="453548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33CC33"/>
                </a:solidFill>
                <a:latin typeface="Comic Sans MS" pitchFamily="66" charset="0"/>
              </a:rPr>
              <a:t>это </a:t>
            </a:r>
            <a:r>
              <a:rPr lang="ru-RU" sz="2800" b="1">
                <a:solidFill>
                  <a:srgbClr val="008000"/>
                </a:solidFill>
                <a:latin typeface="Comic Sans MS" pitchFamily="66" charset="0"/>
              </a:rPr>
              <a:t>З</a:t>
            </a:r>
            <a:r>
              <a:rPr lang="ru-RU" sz="2800">
                <a:solidFill>
                  <a:srgbClr val="33CC33"/>
                </a:solidFill>
                <a:latin typeface="Comic Sans MS" pitchFamily="66" charset="0"/>
              </a:rPr>
              <a:t>аболевания, </a:t>
            </a:r>
            <a:r>
              <a:rPr lang="ru-RU" sz="2800" b="1">
                <a:solidFill>
                  <a:srgbClr val="008000"/>
                </a:solidFill>
                <a:latin typeface="Comic Sans MS" pitchFamily="66" charset="0"/>
              </a:rPr>
              <a:t>П</a:t>
            </a:r>
            <a:r>
              <a:rPr lang="ru-RU" sz="2800">
                <a:solidFill>
                  <a:srgbClr val="33CC33"/>
                </a:solidFill>
                <a:latin typeface="Comic Sans MS" pitchFamily="66" charset="0"/>
              </a:rPr>
              <a:t>ередающиеся </a:t>
            </a:r>
            <a:r>
              <a:rPr lang="ru-RU" sz="2800" b="1">
                <a:solidFill>
                  <a:srgbClr val="008000"/>
                </a:solidFill>
                <a:latin typeface="Comic Sans MS" pitchFamily="66" charset="0"/>
              </a:rPr>
              <a:t>П</a:t>
            </a:r>
            <a:r>
              <a:rPr lang="ru-RU" sz="2800">
                <a:solidFill>
                  <a:srgbClr val="33CC33"/>
                </a:solidFill>
                <a:latin typeface="Comic Sans MS" pitchFamily="66" charset="0"/>
              </a:rPr>
              <a:t>оловым </a:t>
            </a:r>
            <a:r>
              <a:rPr lang="ru-RU" sz="2800" b="1">
                <a:solidFill>
                  <a:srgbClr val="008000"/>
                </a:solidFill>
                <a:latin typeface="Comic Sans MS" pitchFamily="66" charset="0"/>
              </a:rPr>
              <a:t>П</a:t>
            </a:r>
            <a:r>
              <a:rPr lang="ru-RU" sz="2800">
                <a:solidFill>
                  <a:srgbClr val="33CC33"/>
                </a:solidFill>
                <a:latin typeface="Comic Sans MS" pitchFamily="66" charset="0"/>
              </a:rPr>
              <a:t>утем.</a:t>
            </a:r>
            <a:r>
              <a:rPr lang="ru-RU" sz="2800">
                <a:solidFill>
                  <a:srgbClr val="CC3300"/>
                </a:solidFill>
                <a:latin typeface="Comic Sans MS" pitchFamily="66" charset="0"/>
              </a:rPr>
              <a:t>  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187450" y="2192338"/>
            <a:ext cx="74882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CC6600"/>
                </a:solidFill>
                <a:latin typeface="Comic Sans MS" pitchFamily="66" charset="0"/>
              </a:rPr>
              <a:t>	</a:t>
            </a:r>
            <a:r>
              <a:rPr lang="ru-RU" sz="2400" b="1">
                <a:solidFill>
                  <a:srgbClr val="CC6600"/>
                </a:solidFill>
                <a:latin typeface="Comic Sans MS" pitchFamily="66" charset="0"/>
              </a:rPr>
              <a:t>В настоящее время известно более </a:t>
            </a:r>
            <a:r>
              <a:rPr lang="ru-RU" sz="2400" b="1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25</a:t>
            </a:r>
            <a:r>
              <a:rPr lang="ru-RU" sz="2400" b="1">
                <a:solidFill>
                  <a:srgbClr val="CC3300"/>
                </a:solidFill>
                <a:latin typeface="Comic Sans MS" pitchFamily="66" charset="0"/>
              </a:rPr>
              <a:t> </a:t>
            </a:r>
            <a:r>
              <a:rPr lang="ru-RU" sz="2400" b="1">
                <a:solidFill>
                  <a:srgbClr val="CC6600"/>
                </a:solidFill>
                <a:latin typeface="Comic Sans MS" pitchFamily="66" charset="0"/>
              </a:rPr>
              <a:t>таких заболеваний. </a:t>
            </a:r>
            <a:endParaRPr lang="ru-RU" sz="2400" b="1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46085" name="Picture 5" descr="пара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3275013"/>
            <a:ext cx="4608513" cy="2962275"/>
          </a:xfrm>
          <a:noFill/>
        </p:spPr>
      </p:pic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5864225" y="2794000"/>
            <a:ext cx="32035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6600"/>
                </a:solidFill>
                <a:latin typeface="Comic Sans MS" pitchFamily="66" charset="0"/>
              </a:rPr>
              <a:t>ЗППП распространяются, когда жидкости организма передаются от одного человека к другому при </a:t>
            </a:r>
            <a:r>
              <a:rPr lang="ru-RU" sz="2400" b="1">
                <a:solidFill>
                  <a:srgbClr val="00CC00"/>
                </a:solidFill>
                <a:latin typeface="Comic Sans MS" pitchFamily="66" charset="0"/>
              </a:rPr>
              <a:t>сексуальных контактах.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autoUpdateAnimBg="0"/>
      <p:bldP spid="46084" grpId="0" autoUpdateAnimBg="0"/>
      <p:bldP spid="4608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357188" y="285750"/>
            <a:ext cx="3786187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5113" algn="just"/>
            <a:r>
              <a:rPr lang="ru-RU">
                <a:ea typeface="Times New Roman" pitchFamily="18" charset="0"/>
                <a:cs typeface="Arial" charset="0"/>
              </a:rPr>
              <a:t>Образование и просвещение - наиболее эффективный метод профилактики ВИЧ/СПИД в подростковой и молодежной среде. Обладая значительным интеллектуальным, организационно-методическим, информационным потенциалом, работа по профилактике ВИЧ/СПИД средствами образования способна не только существенно уменьшить угрозу заражения опасной инфекцией, но и создать у подрастающего поколения психологические установки нравственного образа жизни и физического здоровья, нивелировать стереотипы асоциального поведения и способствовать ориентации молодежи на традиционные духовные ценности.</a:t>
            </a:r>
          </a:p>
        </p:txBody>
      </p:sp>
      <p:pic>
        <p:nvPicPr>
          <p:cNvPr id="7171" name="Picture 4" descr="Картинка 2 из 7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0"/>
            <a:ext cx="5076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Картинка 1 из 75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3571875"/>
            <a:ext cx="4857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418013" y="762000"/>
            <a:ext cx="4344987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</a:t>
            </a:r>
            <a:r>
              <a:rPr lang="ru-RU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В</a:t>
            </a:r>
            <a:r>
              <a:rPr lang="ru-RU" sz="28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ирус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ru-RU" sz="28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ммунодефицита </a:t>
            </a: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28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</a:t>
            </a:r>
            <a:r>
              <a:rPr lang="ru-RU" sz="28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еловека.</a:t>
            </a: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	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</a:p>
          <a:p>
            <a:pPr>
              <a:spcBef>
                <a:spcPct val="50000"/>
              </a:spcBef>
              <a:defRPr/>
            </a:pP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endParaRPr lang="ru-RU" sz="2400" b="1" u="sng">
              <a:solidFill>
                <a:srgbClr val="0066FF"/>
              </a:solidFill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409700" y="1736725"/>
            <a:ext cx="3238500" cy="396875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hlinkClick r:id="rId2" action="ppaction://hlinksldjump"/>
              </a:rPr>
              <a:t>Как передаётся ВИЧ?</a:t>
            </a:r>
            <a:endParaRPr lang="ru-RU" sz="2000" b="1"/>
          </a:p>
        </p:txBody>
      </p:sp>
      <p:pic>
        <p:nvPicPr>
          <p:cNvPr id="48132" name="Picture 4" descr="дорогой!"/>
          <p:cNvPicPr>
            <a:picLocks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1203325" y="2286000"/>
            <a:ext cx="3522663" cy="3810000"/>
          </a:xfrm>
          <a:noFill/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981200" y="685800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latin typeface="Arial Black" pitchFamily="34" charset="0"/>
              </a:rPr>
              <a:t>В И Ч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4953000" y="3200400"/>
            <a:ext cx="397668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FF"/>
                </a:solidFill>
              </a:rPr>
              <a:t>	Это вирус, который передаётся от человека к человеку различными путями и вызывает нарушение функций или разрушение иммунной системы организма человека.</a:t>
            </a:r>
            <a:r>
              <a:rPr lang="ru-RU" sz="2400" b="1" u="sng">
                <a:solidFill>
                  <a:srgbClr val="0066FF"/>
                </a:solidFill>
              </a:rPr>
              <a:t>  </a:t>
            </a:r>
          </a:p>
          <a:p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75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25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25"/>
                            </p:stCondLst>
                            <p:childTnLst>
                              <p:par>
                                <p:cTn id="1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25"/>
                            </p:stCondLst>
                            <p:childTnLst>
                              <p:par>
                                <p:cTn id="2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  <p:bldP spid="48131" grpId="0" animBg="1" autoUpdateAnimBg="0"/>
      <p:bldP spid="48133" grpId="0" autoUpdateAnimBg="0"/>
      <p:bldP spid="4813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1524000" y="381000"/>
            <a:ext cx="6019800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при введении наркотиков в вену; 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при переливании крови;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при использовании нестерильных 	инструментов;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при сексуальных контактах;</a:t>
            </a:r>
          </a:p>
          <a:p>
            <a:pPr>
              <a:lnSpc>
                <a:spcPct val="90000"/>
              </a:lnSpc>
            </a:pPr>
            <a:endParaRPr lang="ru-RU" sz="240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257800" y="2743200"/>
            <a:ext cx="35052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 от больной СПИДом 	матери к ребёнку в процессе: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 </a:t>
            </a:r>
            <a:r>
              <a:rPr lang="ru-RU" sz="2400" b="1">
                <a:solidFill>
                  <a:srgbClr val="33CC33"/>
                </a:solidFill>
                <a:latin typeface="Comic Sans MS" pitchFamily="66" charset="0"/>
              </a:rPr>
              <a:t>беременности;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 </a:t>
            </a:r>
            <a:r>
              <a:rPr lang="ru-RU" sz="2400" b="1">
                <a:solidFill>
                  <a:srgbClr val="33CC33"/>
                </a:solidFill>
                <a:latin typeface="Comic Sans MS" pitchFamily="66" charset="0"/>
              </a:rPr>
              <a:t>во время родов;</a:t>
            </a: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   </a:t>
            </a:r>
            <a:r>
              <a:rPr lang="ru-RU" sz="2400" b="1">
                <a:solidFill>
                  <a:srgbClr val="33CC33"/>
                </a:solidFill>
                <a:latin typeface="Comic Sans MS" pitchFamily="66" charset="0"/>
              </a:rPr>
              <a:t>при грудном вскармливании ребёнка. </a:t>
            </a:r>
          </a:p>
        </p:txBody>
      </p:sp>
      <p:pic>
        <p:nvPicPr>
          <p:cNvPr id="49156" name="Picture 4" descr="девочка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8450" y="2819400"/>
            <a:ext cx="30797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333375"/>
            <a:ext cx="6985000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Заражение возможно лишь тогда, когда определенное количество вируса находится в организме. Посредством биологических жидкостей тела, которые содержат лишь ничтожное количество вируса, заражение практически исключено. Слюна содержит, кроме того, эндогенные вещества, которые обладают защитным действием, поэтому и без того малое количество вируса становится неопасным. </a:t>
            </a:r>
          </a:p>
        </p:txBody>
      </p:sp>
      <p:pic>
        <p:nvPicPr>
          <p:cNvPr id="35843" name="Picture 4" descr="j043472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4191000" y="1990725"/>
            <a:ext cx="45720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ru-RU" sz="2800">
                <a:latin typeface="Comic Sans MS" pitchFamily="66" charset="0"/>
              </a:rPr>
              <a:t>	Исследования 	показали, 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ru-RU" sz="2800">
                <a:latin typeface="Comic Sans MS" pitchFamily="66" charset="0"/>
              </a:rPr>
              <a:t>	что ВИЧ 	содержится во </a:t>
            </a:r>
            <a:r>
              <a:rPr lang="ru-RU" sz="2800">
                <a:solidFill>
                  <a:srgbClr val="CC0000"/>
                </a:solidFill>
                <a:latin typeface="Comic Sans MS" pitchFamily="66" charset="0"/>
              </a:rPr>
              <a:t>всех</a:t>
            </a:r>
            <a:r>
              <a:rPr lang="ru-RU" sz="2800">
                <a:latin typeface="Comic Sans MS" pitchFamily="66" charset="0"/>
              </a:rPr>
              <a:t> 	биологических 	жидкостях 	организма, хотя в 	неодинаковом 	количестве.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ru-RU" sz="2800">
                <a:latin typeface="Comic Sans MS" pitchFamily="66" charset="0"/>
              </a:rPr>
              <a:t> 	</a:t>
            </a:r>
          </a:p>
        </p:txBody>
      </p:sp>
      <p:pic>
        <p:nvPicPr>
          <p:cNvPr id="50179" name="Picture 3" descr="девочка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952625"/>
            <a:ext cx="33655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WordArt 4"/>
          <p:cNvSpPr>
            <a:spLocks noChangeArrowheads="1" noChangeShapeType="1" noTextEdit="1"/>
          </p:cNvSpPr>
          <p:nvPr/>
        </p:nvSpPr>
        <p:spPr bwMode="auto">
          <a:xfrm>
            <a:off x="989013" y="609600"/>
            <a:ext cx="7773987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783FF"/>
                    </a:gs>
                    <a:gs pos="100000">
                      <a:srgbClr val="033D76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Что делает ВИЧ в организме человека?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8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549275"/>
            <a:ext cx="8229600" cy="39592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ВИЧ может переноситься в том случае, если жидкости тела с высокой концентрацией вируса проникают прямо в кровяное русло человека, например при микроскопических, незаметных трещинах слизистых оболочек прямой кишки (которая особенно предрасположена к повреждению), женских и мужских половых органов, а также через шприц, в котором находятся остатки зараженной крови.</a:t>
            </a:r>
          </a:p>
        </p:txBody>
      </p:sp>
      <p:pic>
        <p:nvPicPr>
          <p:cNvPr id="37891" name="Picture 4" descr="j043821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4581525"/>
            <a:ext cx="173672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Исследователи обнаружили ВИЧ во всех биологических жидкостях инфицированных пациентов. В то же время было установлено, что концентрация вируса в отдельных жидкостях различно.</a:t>
            </a:r>
          </a:p>
        </p:txBody>
      </p:sp>
      <p:graphicFrame>
        <p:nvGraphicFramePr>
          <p:cNvPr id="119811" name="Group 3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06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Концентрация вируса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Среда обитания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Очень высокая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Кровь, семенная жидкость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3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Высокая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Вагинальная жидкость, материнское молоко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Низкая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Моча, экскременты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Очень низкая 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Пот, слюна, слезы, носовой секрет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4375150" y="957263"/>
            <a:ext cx="4464050" cy="43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CC0000"/>
                </a:solidFill>
              </a:rPr>
              <a:t>- это</a:t>
            </a:r>
            <a:r>
              <a:rPr lang="ru-RU" sz="2400" b="1" u="sng">
                <a:solidFill>
                  <a:srgbClr val="CC0000"/>
                </a:solidFill>
              </a:rPr>
              <a:t> </a:t>
            </a:r>
          </a:p>
          <a:p>
            <a:pPr lvl="1"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ru-RU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индром </a:t>
            </a:r>
          </a:p>
          <a:p>
            <a:pPr lvl="1"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риобретённого </a:t>
            </a:r>
          </a:p>
          <a:p>
            <a:pPr lvl="1"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ru-RU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ммунного </a:t>
            </a:r>
          </a:p>
          <a:p>
            <a:pPr lvl="1"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</a:t>
            </a:r>
            <a:r>
              <a:rPr lang="ru-RU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ефицита</a:t>
            </a:r>
            <a:r>
              <a:rPr lang="ru-RU" sz="2400" b="1">
                <a:solidFill>
                  <a:srgbClr val="CC0000"/>
                </a:solidFill>
              </a:rPr>
              <a:t>. 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CC0000"/>
                </a:solidFill>
              </a:rPr>
              <a:t>Это вирус в организме человека, последняя стадия ВИЧ-инфекции.</a:t>
            </a:r>
            <a:endParaRPr lang="ru-RU" sz="2400" b="1"/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860925" y="5699125"/>
            <a:ext cx="2806700" cy="396875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hlinkClick r:id="rId2" action="ppaction://hlinksldjump"/>
              </a:rPr>
              <a:t>Лечится ли СПИД?</a:t>
            </a:r>
            <a:endParaRPr lang="ru-RU" sz="2000" b="1"/>
          </a:p>
        </p:txBody>
      </p:sp>
      <p:pic>
        <p:nvPicPr>
          <p:cNvPr id="51204" name="Picture 4" descr="мужичок"/>
          <p:cNvPicPr>
            <a:picLocks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1219200" y="2189163"/>
            <a:ext cx="3059113" cy="3983037"/>
          </a:xfrm>
          <a:noFill/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209800" y="822325"/>
            <a:ext cx="3278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latin typeface="Arial Black" pitchFamily="34" charset="0"/>
              </a:rPr>
              <a:t>СПИД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75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animBg="1" autoUpdateAnimBg="0"/>
      <p:bldP spid="51205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рож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81000"/>
            <a:ext cx="46196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132013" y="2770188"/>
            <a:ext cx="6354762" cy="2944812"/>
            <a:chOff x="1536" y="1104"/>
            <a:chExt cx="3456" cy="1905"/>
          </a:xfrm>
        </p:grpSpPr>
        <p:sp>
          <p:nvSpPr>
            <p:cNvPr id="40965" name="Rectangle 4"/>
            <p:cNvSpPr>
              <a:spLocks noChangeArrowheads="1"/>
            </p:cNvSpPr>
            <p:nvPr/>
          </p:nvSpPr>
          <p:spPr bwMode="auto">
            <a:xfrm>
              <a:off x="1536" y="1104"/>
              <a:ext cx="3456" cy="15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66" name="Text Box 5"/>
            <p:cNvSpPr txBox="1">
              <a:spLocks noChangeArrowheads="1"/>
            </p:cNvSpPr>
            <p:nvPr/>
          </p:nvSpPr>
          <p:spPr bwMode="auto">
            <a:xfrm>
              <a:off x="1584" y="1153"/>
              <a:ext cx="3408" cy="1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>
                  <a:latin typeface="Comic Sans MS" pitchFamily="66" charset="0"/>
                </a:rPr>
                <a:t>В настоящее время </a:t>
              </a:r>
              <a:r>
                <a:rPr lang="ru-RU" sz="2800" b="1">
                  <a:solidFill>
                    <a:srgbClr val="CC0000"/>
                  </a:solidFill>
                  <a:latin typeface="Comic Sans MS" pitchFamily="66" charset="0"/>
                </a:rPr>
                <a:t>нет лекарств</a:t>
              </a:r>
              <a:r>
                <a:rPr lang="ru-RU" sz="2800" b="1">
                  <a:latin typeface="Comic Sans MS" pitchFamily="66" charset="0"/>
                </a:rPr>
                <a:t>, способных полностью уничтожить СПИД, </a:t>
              </a:r>
              <a:r>
                <a:rPr lang="ru-RU" sz="2800" b="1">
                  <a:solidFill>
                    <a:srgbClr val="CC0000"/>
                  </a:solidFill>
                  <a:latin typeface="Comic Sans MS" pitchFamily="66" charset="0"/>
                </a:rPr>
                <a:t>нет</a:t>
              </a:r>
              <a:r>
                <a:rPr lang="ru-RU" sz="2800" b="1">
                  <a:latin typeface="Comic Sans MS" pitchFamily="66" charset="0"/>
                </a:rPr>
                <a:t> и </a:t>
              </a:r>
              <a:r>
                <a:rPr lang="ru-RU" sz="2800" b="1">
                  <a:solidFill>
                    <a:srgbClr val="CC0000"/>
                  </a:solidFill>
                  <a:latin typeface="Comic Sans MS" pitchFamily="66" charset="0"/>
                </a:rPr>
                <a:t>вакцины</a:t>
              </a:r>
              <a:r>
                <a:rPr lang="ru-RU" sz="2800" b="1">
                  <a:latin typeface="Comic Sans MS" pitchFamily="66" charset="0"/>
                </a:rPr>
                <a:t>, способной предотвратить заражение. </a:t>
              </a:r>
            </a:p>
            <a:p>
              <a:pPr>
                <a:spcBef>
                  <a:spcPct val="50000"/>
                </a:spcBef>
              </a:pPr>
              <a:endParaRPr lang="ru-RU" sz="2800" b="1">
                <a:latin typeface="Comic Sans MS" pitchFamily="66" charset="0"/>
              </a:endParaRPr>
            </a:p>
          </p:txBody>
        </p:sp>
      </p:grpSp>
      <p:pic>
        <p:nvPicPr>
          <p:cNvPr id="52230" name="Picture 6" descr="стрелка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5181600"/>
            <a:ext cx="17335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дево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7988" y="2286000"/>
            <a:ext cx="321468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143000" y="1447800"/>
            <a:ext cx="4953000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CC0000"/>
                </a:solidFill>
                <a:latin typeface="Comic Sans MS" pitchFamily="66" charset="0"/>
              </a:rPr>
              <a:t>Но</a:t>
            </a:r>
            <a:r>
              <a:rPr lang="ru-RU" sz="3200" b="1">
                <a:latin typeface="Comic Sans MS" pitchFamily="66" charset="0"/>
              </a:rPr>
              <a:t> существуют препараты, которые при правильном подборе и применении могут поддержать здоровье и замедлить развитие СПИДа на длительное время. </a:t>
            </a:r>
          </a:p>
          <a:p>
            <a:endParaRPr lang="ru-RU" sz="32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i="1" u="sng" smtClean="0"/>
              <a:t>Ведущий2: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8820150" cy="4525963"/>
          </a:xfrm>
        </p:spPr>
        <p:txBody>
          <a:bodyPr/>
          <a:lstStyle/>
          <a:p>
            <a:pPr eaLnBrk="1" hangingPunct="1"/>
            <a:r>
              <a:rPr lang="ru-RU" sz="2400" smtClean="0"/>
              <a:t>Все же медицина не стоит на месте, и с каждым годом появляются все новые и новые препараты. Врачи всего мира живут надеждой, что в ближайшее время будут найдены методы лечения, которые помогут людям справиться людям с этим тяжелым недугом, что необходимо знать каждому о СПИДе, чтобы предупредить заражение вирусом. </a:t>
            </a:r>
          </a:p>
          <a:p>
            <a:pPr eaLnBrk="1" hangingPunct="1"/>
            <a:r>
              <a:rPr lang="ru-RU" sz="2400" smtClean="0"/>
              <a:t>У каждого на столе памятка «Как защитить себя». Давайте познакомимся с ней и хорошо запомним её содержание. Итак, что мы должны знать? </a:t>
            </a:r>
            <a:r>
              <a:rPr lang="ru-RU" sz="2400" u="sng" smtClean="0"/>
              <a:t>(Комментированное чтение учащимися памятки вслух).</a:t>
            </a:r>
            <a:r>
              <a:rPr lang="ru-RU" sz="2400" smtClean="0"/>
              <a:t> </a:t>
            </a:r>
          </a:p>
        </p:txBody>
      </p:sp>
      <p:pic>
        <p:nvPicPr>
          <p:cNvPr id="43012" name="Picture 6" descr="j0434734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571500" y="214313"/>
            <a:ext cx="8072438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71463" algn="just"/>
            <a:r>
              <a:rPr lang="ru-RU">
                <a:ea typeface="Times New Roman" pitchFamily="18" charset="0"/>
                <a:cs typeface="Arial" charset="0"/>
              </a:rPr>
              <a:t>В начале XXI века в России сложилась ситуация, когда у подрастающей молодежи нет культурной опоры (социальные институты, позволяющие развивать личностные ресурсы), которая позволила бы эффективно адаптироваться к окружающим условиям и справиться с повседневными проблемами и стрессовыми ситуациями. Представленный сам себе подросток обращается к девиантным и деликвентным формам поведения, с помощью которых он пытается справиться с требованиями окружающей среды.</a:t>
            </a:r>
          </a:p>
          <a:p>
            <a:pPr indent="271463" algn="just" eaLnBrk="0" hangingPunct="0"/>
            <a:r>
              <a:rPr lang="ru-RU">
                <a:ea typeface="Times New Roman" pitchFamily="18" charset="0"/>
                <a:cs typeface="Arial" charset="0"/>
              </a:rPr>
              <a:t>Помимо знаний, навыков, приобретаемых в школе, подросток нуждается в знаниях и навыках, позволяющих ему эффективно решать жизненные задачи (выбор профессии, поиск жизненного пути, приобретение друзей, создание семьи, выбор духовных ориентиров и поиск собственной идентичности).</a:t>
            </a:r>
          </a:p>
          <a:p>
            <a:pPr indent="271463" algn="just" eaLnBrk="0" hangingPunct="0"/>
            <a:r>
              <a:rPr lang="ru-RU">
                <a:ea typeface="Times New Roman" pitchFamily="18" charset="0"/>
                <a:cs typeface="Arial" charset="0"/>
              </a:rPr>
              <a:t>Исследования показали, что профилактика ВИЧ/СПИДа связана с предотвращением употребления психоактивных веществ. При этом только методы информирования и запугивания недостаточно эффективны в подростковой среде. Учитывая вышеизложенное, особый интерес могут представлять программы, основанные на принципе «равный обучает равного», когда группа волонтеров проходит специальный тренинг по программе профилактики ВИЧ/СПИДа, а затем работает в молодежной среде.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Основные меры профилактики.</a:t>
            </a:r>
            <a:br>
              <a:rPr lang="ru-RU" sz="2400" smtClean="0"/>
            </a:br>
            <a:r>
              <a:rPr lang="ru-RU" sz="1800" smtClean="0"/>
              <a:t> памятка «Как защитить себя».</a:t>
            </a:r>
            <a:r>
              <a:rPr lang="ru-RU" smtClean="0"/>
              <a:t> 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8785225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Зная основные пути передачи </a:t>
            </a:r>
            <a:r>
              <a:rPr lang="ru-RU" sz="2400" b="1" smtClean="0"/>
              <a:t> ВИЧ-инфекции </a:t>
            </a:r>
            <a:r>
              <a:rPr lang="ru-RU" sz="2400" smtClean="0"/>
              <a:t>, человек должен: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- соблюдать правила личной гигиены: использовать индивидуальную зубную щетку, бритву, маникюрные принадлежности и т.п.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- не пробовать и не прикасаться к наркотическим веществам: даже однократное введение наркотика может привести к заражению вирусом иммунодефицита человека;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- при прокалывании ушей пользоваться исключительно стерильными инструментами;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- избегать вступления в ранние половые отношения, так как это может привести к заражению </a:t>
            </a:r>
            <a:r>
              <a:rPr lang="ru-RU" sz="2400" b="1" smtClean="0"/>
              <a:t> ВИЧ </a:t>
            </a:r>
            <a:r>
              <a:rPr lang="ru-RU" sz="2400" smtClean="0"/>
              <a:t>, венерическим болезням и нежелательной беременности.  </a:t>
            </a:r>
          </a:p>
          <a:p>
            <a:pPr eaLnBrk="1" hangingPunct="1">
              <a:lnSpc>
                <a:spcPct val="80000"/>
              </a:lnSpc>
            </a:pPr>
            <a:endParaRPr lang="ru-RU" sz="3600" smtClean="0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3825" y="0"/>
            <a:ext cx="14001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smtClean="0"/>
              <a:t>Контрольное задание</a:t>
            </a:r>
            <a:r>
              <a:rPr lang="ru-RU" sz="2000" smtClean="0"/>
              <a:t>:</a:t>
            </a:r>
            <a:br>
              <a:rPr lang="ru-RU" sz="2000" smtClean="0"/>
            </a:br>
            <a:r>
              <a:rPr lang="ru-RU" sz="2000" smtClean="0"/>
              <a:t> в предложенных тестах укажите знаком “+” или “–” в какой ситуации возможен перенос ВИЧ, а в какой – нет</a:t>
            </a:r>
            <a:r>
              <a:rPr lang="ru-RU" sz="4000" smtClean="0"/>
              <a:t>.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Тест “Пути переноса ВИЧ”</a:t>
            </a:r>
            <a:endParaRPr lang="ru-RU" sz="1800" smtClean="0"/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Рукопожатие, объятия, поцелуй в щеку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От матери к ребенку (в утробе, при родах, при кормлении грудью)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Совместные игры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Чихание, кашель, через слюну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Использование многоразовой посуды в столовой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Домашние животные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Половые контакты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Занятия спортом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Общественные туалеты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Совместная работа и проживание с зараженными людьми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Уход за больными СПИДом при соблюдении гигиенических норм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Использование наркоманами общих игл для инъекций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Страстный поцелуй </a:t>
            </a:r>
          </a:p>
          <a:p>
            <a:pPr eaLnBrk="1" hangingPunct="1">
              <a:lnSpc>
                <a:spcPct val="80000"/>
              </a:lnSpc>
            </a:pPr>
            <a:endParaRPr lang="ru-RU" sz="1800" smtClean="0"/>
          </a:p>
          <a:p>
            <a:pPr eaLnBrk="1" hangingPunct="1">
              <a:lnSpc>
                <a:spcPct val="80000"/>
              </a:lnSpc>
            </a:pPr>
            <a:r>
              <a:rPr lang="ru-RU" sz="1800" b="1" i="1" u="sng" smtClean="0"/>
              <a:t>Совместная проверка результатов, исправление ошибок.</a:t>
            </a:r>
          </a:p>
        </p:txBody>
      </p:sp>
      <p:pic>
        <p:nvPicPr>
          <p:cNvPr id="45060" name="Picture 4" descr="j043258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2636838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Дискуссия</a:t>
            </a:r>
            <a:br>
              <a:rPr lang="ru-RU" sz="4000" b="1" smtClean="0"/>
            </a:br>
            <a:r>
              <a:rPr lang="ru-RU" sz="4000" b="1" smtClean="0"/>
              <a:t>“Обратный всплеск</a:t>
            </a:r>
            <a:r>
              <a:rPr lang="ru-RU" sz="4000" smtClean="0"/>
              <a:t>”</a:t>
            </a:r>
          </a:p>
        </p:txBody>
      </p:sp>
      <p:graphicFrame>
        <p:nvGraphicFramePr>
          <p:cNvPr id="87062" name="Group 22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96887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525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Задачи: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Формирование новых и уточнение существующих представлений школьников о ВИЧ–инфекции и СПИДе </a:t>
                      </a: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обсуждение результатов анкетирования  в классе по результатам обрабртанных анкет</a:t>
                      </a:r>
                      <a:endParaRPr kumimoji="0" lang="ru-RU" sz="1800" b="0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Обобщение полученного опыта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На данном этапе наиболее эффективно проведение дискуссии по группам (удобно разделить класс на 6 групп – три в поддержку и три – оппоненты) для обсуждения следующих вопросов: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Рекомендации учителю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: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Убедитесь, что ученики обсуждают свои ответы в группах открыто и не оказывают давление на мнение товарищей. Они должны соглашаться/не соглашаться с идеями, а не с людьми, которые их вызывают.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Каждый должен иметь возможность высказаться. Во время дискуссии с классом убедитесь, что все идеи были рассмотрены внимательно, и ничье мнение не было воспринято с насмешкой.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Переходя от одной группы к другой, следите за тем, как ученики воспринимают вопросы, и как готовят к ним ответы, быть может, им потребуется Ваша помощь.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Старайтесь поддерживать работу групп целенаправленной и интересной.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6091" name="Picture 23" descr="j041585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812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    “Обратный всплеск</a:t>
            </a:r>
            <a:r>
              <a:rPr lang="ru-RU" smtClean="0"/>
              <a:t>”</a:t>
            </a:r>
          </a:p>
        </p:txBody>
      </p:sp>
      <p:graphicFrame>
        <p:nvGraphicFramePr>
          <p:cNvPr id="70739" name="Group 83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3538538"/>
                <a:gridCol w="2551112"/>
                <a:gridCol w="2139950"/>
              </a:tblGrid>
              <a:tr h="638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Проблема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Аргументы в защиту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Контраргументы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Контроль: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необходимо создать жесткую систему контроля, сокращающую до минимума возможность заражения СПИДом здоровых людей через нормативно–правовое регулирование и систему контроля.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Реабилитация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: люди, больные СПИДом, – полноправные граждане общества, они нуждаются в медицинской и социальной помощи.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Просвещение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: создание системы информированности населения и формирование положительных нравственных ценностей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7129" name="Picture 84" descr="j043799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562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Творческая работа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НАПИСАНИЕ      </a:t>
            </a:r>
            <a:r>
              <a:rPr lang="ru-RU" b="1" smtClean="0"/>
              <a:t>синквейна</a:t>
            </a:r>
            <a:r>
              <a:rPr lang="ru-RU" smtClean="0"/>
              <a:t> </a:t>
            </a:r>
          </a:p>
        </p:txBody>
      </p:sp>
      <p:pic>
        <p:nvPicPr>
          <p:cNvPr id="48132" name="Picture 5" descr="24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3284538"/>
            <a:ext cx="39052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Синквейн – это особая краткая запись основной обсуждаемой проблемы с учетом ряда требований</a:t>
            </a:r>
            <a:r>
              <a:rPr lang="ru-RU" smtClean="0"/>
              <a:t>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/>
              <a:t>Правила написания синквейна</a:t>
            </a:r>
            <a:r>
              <a:rPr lang="ru-RU" sz="2800" smtClean="0"/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В синквейне 5 строк: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понятие (одно слово)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прилагательные (два слова)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глаголы (три слова)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предложение (из четырех слов)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существительное (одно слово)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Прилагательные и глаголы должны раскрывать понятие, а предложение – иметь смысловой характер.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2276475"/>
            <a:ext cx="1776413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/>
              <a:t>Пример синквейна</a:t>
            </a:r>
            <a:r>
              <a:rPr lang="ru-RU" sz="4000" b="1" smtClean="0"/>
              <a:t> по данной теме: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1.СПИД</a:t>
            </a:r>
          </a:p>
          <a:p>
            <a:pPr eaLnBrk="1" hangingPunct="1"/>
            <a:r>
              <a:rPr lang="ru-RU" smtClean="0"/>
              <a:t>2</a:t>
            </a:r>
            <a:r>
              <a:rPr lang="ru-RU" b="1" smtClean="0"/>
              <a:t>.</a:t>
            </a:r>
            <a:r>
              <a:rPr lang="ru-RU" smtClean="0"/>
              <a:t> Опасный, смертельный.</a:t>
            </a:r>
          </a:p>
          <a:p>
            <a:pPr eaLnBrk="1" hangingPunct="1"/>
            <a:r>
              <a:rPr lang="ru-RU" smtClean="0"/>
              <a:t>3. Калечит, уродует, разрушает.</a:t>
            </a:r>
          </a:p>
          <a:p>
            <a:pPr eaLnBrk="1" hangingPunct="1"/>
            <a:r>
              <a:rPr lang="ru-RU" smtClean="0"/>
              <a:t>4. Распространяется из–за невежества.</a:t>
            </a:r>
          </a:p>
          <a:p>
            <a:pPr eaLnBrk="1" hangingPunct="1"/>
            <a:r>
              <a:rPr lang="ru-RU" smtClean="0"/>
              <a:t>5. Боль. </a:t>
            </a:r>
          </a:p>
          <a:p>
            <a:pPr eaLnBrk="1" hangingPunct="1"/>
            <a:r>
              <a:rPr lang="ru-RU" sz="2000" b="1" smtClean="0"/>
              <a:t>Каждая группа пишет свой синквейн, затем представители зачитывают варианты.</a:t>
            </a:r>
          </a:p>
        </p:txBody>
      </p:sp>
      <p:pic>
        <p:nvPicPr>
          <p:cNvPr id="50180" name="Picture 4" descr="j029492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1052513"/>
            <a:ext cx="1809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10-11 класс</a:t>
            </a:r>
            <a:br>
              <a:rPr lang="ru-RU" sz="4000" b="1" smtClean="0"/>
            </a:br>
            <a:r>
              <a:rPr lang="ru-RU" sz="4000" b="1" smtClean="0"/>
              <a:t>“Сеанс одновременной игры»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400" b="1" smtClean="0"/>
              <a:t>”</a:t>
            </a:r>
            <a:endParaRPr lang="ru-RU" sz="1400" u="sng" smtClean="0"/>
          </a:p>
          <a:p>
            <a:pPr eaLnBrk="1" hangingPunct="1">
              <a:lnSpc>
                <a:spcPct val="80000"/>
              </a:lnSpc>
            </a:pPr>
            <a:r>
              <a:rPr lang="ru-RU" sz="1400" b="1" u="sng" smtClean="0"/>
              <a:t>Задача</a:t>
            </a:r>
            <a:r>
              <a:rPr lang="ru-RU" sz="1400" smtClean="0"/>
              <a:t>: выработка собственной модели поведения в критической ситуации.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Учащиеся получают карты (рис. № 1), на которых изображена компания подростков и дана инструкция к работе. Необходимо проделать все описываемые действия и сделать вывод (заслушать одного ученика).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Инструкция:</a:t>
            </a:r>
            <a:endParaRPr lang="ru-RU" sz="1400" smtClean="0"/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Перед вами компания подростков. У каждого из них номер от 1 до 15. Известно, что: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№1–соблюдает целомудрие (такой человек есть в любой компании)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№2 и 3– влюблены и верны друг другу. Обведи их кружком.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Остальные подростки сексуально “общаются”. Они легкомысленно меняют партнеров и никто из них не знает, что один уже инфицирован ВИЧ. Пометь его особо (например, красным цветом).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Возьми карандаш и соедини линиями партнеров (кроме № 1,2,3).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Делай так 3 раза, каждый раз образуя новые пары, не исключая и зараженного (лучше разными цветами).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Теперь отметь тех, кто контактировал с ВИЧ–инфицированным, и тех, кто был в контакте с ними.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b="1" i="1" smtClean="0"/>
              <a:t>Какой получился результат?</a:t>
            </a:r>
            <a:endParaRPr lang="ru-RU" sz="1400" smtClean="0"/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№ 1,2,3 благодаря своему выбору не подвергались риску, они здоровы и спокойны.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А остальные?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А ты сам где был в этой игре?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Выиграл ты или проиграл?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Подумай и прими решение! </a:t>
            </a:r>
          </a:p>
        </p:txBody>
      </p:sp>
      <p:pic>
        <p:nvPicPr>
          <p:cNvPr id="51204" name="Picture 4" descr="j042981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7988" y="0"/>
            <a:ext cx="998537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j0424474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5516563"/>
            <a:ext cx="109061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pPr eaLnBrk="1" hangingPunct="1"/>
            <a:r>
              <a:rPr lang="ru-RU" sz="4000" smtClean="0"/>
              <a:t>Рис.1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</p:txBody>
      </p:sp>
      <p:pic>
        <p:nvPicPr>
          <p:cNvPr id="5222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44638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1663"/>
            <a:ext cx="1728788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Text Box 17"/>
          <p:cNvSpPr txBox="1">
            <a:spLocks noChangeArrowheads="1"/>
          </p:cNvSpPr>
          <p:nvPr/>
        </p:nvSpPr>
        <p:spPr bwMode="auto">
          <a:xfrm>
            <a:off x="1908175" y="479742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</a:t>
            </a:r>
          </a:p>
        </p:txBody>
      </p:sp>
      <p:pic>
        <p:nvPicPr>
          <p:cNvPr id="52231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777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20" descr="j0396676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4868863"/>
            <a:ext cx="179705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3" name="Text Box 21"/>
          <p:cNvSpPr txBox="1">
            <a:spLocks noChangeArrowheads="1"/>
          </p:cNvSpPr>
          <p:nvPr/>
        </p:nvSpPr>
        <p:spPr bwMode="auto">
          <a:xfrm>
            <a:off x="5435600" y="522287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6</a:t>
            </a:r>
          </a:p>
        </p:txBody>
      </p:sp>
      <p:pic>
        <p:nvPicPr>
          <p:cNvPr id="52234" name="Picture 22" descr="j0398263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4410075"/>
            <a:ext cx="13493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5" name="Text Box 23"/>
          <p:cNvSpPr txBox="1">
            <a:spLocks noChangeArrowheads="1"/>
          </p:cNvSpPr>
          <p:nvPr/>
        </p:nvSpPr>
        <p:spPr bwMode="auto">
          <a:xfrm>
            <a:off x="7812088" y="41497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</a:t>
            </a:r>
          </a:p>
        </p:txBody>
      </p:sp>
      <p:sp>
        <p:nvSpPr>
          <p:cNvPr id="52236" name="Text Box 24"/>
          <p:cNvSpPr txBox="1">
            <a:spLocks noChangeArrowheads="1"/>
          </p:cNvSpPr>
          <p:nvPr/>
        </p:nvSpPr>
        <p:spPr bwMode="auto">
          <a:xfrm>
            <a:off x="1763713" y="60928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8</a:t>
            </a:r>
          </a:p>
        </p:txBody>
      </p:sp>
      <p:pic>
        <p:nvPicPr>
          <p:cNvPr id="52237" name="Picture 25" descr="j0396694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00788" y="4868863"/>
            <a:ext cx="10985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8" name="Text Box 26"/>
          <p:cNvSpPr txBox="1">
            <a:spLocks noChangeArrowheads="1"/>
          </p:cNvSpPr>
          <p:nvPr/>
        </p:nvSpPr>
        <p:spPr bwMode="auto">
          <a:xfrm>
            <a:off x="7019925" y="5300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5</a:t>
            </a:r>
          </a:p>
        </p:txBody>
      </p:sp>
      <p:pic>
        <p:nvPicPr>
          <p:cNvPr id="52239" name="Picture 27" descr="j0397468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268413"/>
            <a:ext cx="13620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0" name="Text Box 28"/>
          <p:cNvSpPr txBox="1">
            <a:spLocks noChangeArrowheads="1"/>
          </p:cNvSpPr>
          <p:nvPr/>
        </p:nvSpPr>
        <p:spPr bwMode="auto">
          <a:xfrm>
            <a:off x="395288" y="270827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10</a:t>
            </a:r>
          </a:p>
        </p:txBody>
      </p:sp>
      <p:pic>
        <p:nvPicPr>
          <p:cNvPr id="52241" name="Picture 29" descr="j0397486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24750" y="1628775"/>
            <a:ext cx="1619250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2" name="Text Box 30"/>
          <p:cNvSpPr txBox="1">
            <a:spLocks noChangeArrowheads="1"/>
          </p:cNvSpPr>
          <p:nvPr/>
        </p:nvSpPr>
        <p:spPr bwMode="auto">
          <a:xfrm>
            <a:off x="8027988" y="3429000"/>
            <a:ext cx="865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2243" name="Text Box 31"/>
          <p:cNvSpPr txBox="1">
            <a:spLocks noChangeArrowheads="1"/>
          </p:cNvSpPr>
          <p:nvPr/>
        </p:nvSpPr>
        <p:spPr bwMode="auto">
          <a:xfrm>
            <a:off x="8172450" y="3429000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2    3</a:t>
            </a:r>
          </a:p>
        </p:txBody>
      </p:sp>
      <p:pic>
        <p:nvPicPr>
          <p:cNvPr id="52244" name="Picture 32" descr="j0397454[1]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4652963"/>
            <a:ext cx="14382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5" name="Text Box 33"/>
          <p:cNvSpPr txBox="1">
            <a:spLocks noChangeArrowheads="1"/>
          </p:cNvSpPr>
          <p:nvPr/>
        </p:nvSpPr>
        <p:spPr bwMode="auto">
          <a:xfrm>
            <a:off x="684213" y="609282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9</a:t>
            </a:r>
          </a:p>
        </p:txBody>
      </p:sp>
      <p:pic>
        <p:nvPicPr>
          <p:cNvPr id="52246" name="Picture 34" descr="j0396740[1]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780338" y="5300663"/>
            <a:ext cx="1363662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7" name="Text Box 35"/>
          <p:cNvSpPr txBox="1">
            <a:spLocks noChangeArrowheads="1"/>
          </p:cNvSpPr>
          <p:nvPr/>
        </p:nvSpPr>
        <p:spPr bwMode="auto">
          <a:xfrm>
            <a:off x="7812088" y="551656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4</a:t>
            </a:r>
          </a:p>
        </p:txBody>
      </p:sp>
      <p:pic>
        <p:nvPicPr>
          <p:cNvPr id="52248" name="Picture 36" descr="j0397450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43213" y="5013325"/>
            <a:ext cx="1584325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9" name="Text Box 37"/>
          <p:cNvSpPr txBox="1">
            <a:spLocks noChangeArrowheads="1"/>
          </p:cNvSpPr>
          <p:nvPr/>
        </p:nvSpPr>
        <p:spPr bwMode="auto">
          <a:xfrm>
            <a:off x="2843213" y="566102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7</a:t>
            </a:r>
          </a:p>
        </p:txBody>
      </p:sp>
      <p:pic>
        <p:nvPicPr>
          <p:cNvPr id="52250" name="Picture 38" descr="j0396706[1]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67400" y="1628775"/>
            <a:ext cx="15843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1" name="Text Box 39"/>
          <p:cNvSpPr txBox="1">
            <a:spLocks noChangeArrowheads="1"/>
          </p:cNvSpPr>
          <p:nvPr/>
        </p:nvSpPr>
        <p:spPr bwMode="auto">
          <a:xfrm>
            <a:off x="5940425" y="2852738"/>
            <a:ext cx="576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15</a:t>
            </a:r>
          </a:p>
        </p:txBody>
      </p:sp>
      <p:pic>
        <p:nvPicPr>
          <p:cNvPr id="52252" name="Picture 40" descr="j0396698[1]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555875" y="2060575"/>
            <a:ext cx="182562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3" name="Text Box 41"/>
          <p:cNvSpPr txBox="1">
            <a:spLocks noChangeArrowheads="1"/>
          </p:cNvSpPr>
          <p:nvPr/>
        </p:nvSpPr>
        <p:spPr bwMode="auto">
          <a:xfrm>
            <a:off x="1455738" y="294481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11</a:t>
            </a:r>
          </a:p>
        </p:txBody>
      </p:sp>
      <p:pic>
        <p:nvPicPr>
          <p:cNvPr id="52254" name="Picture 42" descr="j0397494[1]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476375" y="1412875"/>
            <a:ext cx="1262063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55" name="Picture 43" descr="j0397508[1]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140200" y="2708275"/>
            <a:ext cx="11176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6" name="Text Box 44"/>
          <p:cNvSpPr txBox="1">
            <a:spLocks noChangeArrowheads="1"/>
          </p:cNvSpPr>
          <p:nvPr/>
        </p:nvSpPr>
        <p:spPr bwMode="auto">
          <a:xfrm>
            <a:off x="4211638" y="3644900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13</a:t>
            </a:r>
          </a:p>
        </p:txBody>
      </p:sp>
      <p:pic>
        <p:nvPicPr>
          <p:cNvPr id="52257" name="Picture 45" descr="j0396680[1]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716463" y="1484313"/>
            <a:ext cx="1385887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8" name="Text Box 46"/>
          <p:cNvSpPr txBox="1">
            <a:spLocks noChangeArrowheads="1"/>
          </p:cNvSpPr>
          <p:nvPr/>
        </p:nvSpPr>
        <p:spPr bwMode="auto">
          <a:xfrm>
            <a:off x="2771775" y="3429000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12</a:t>
            </a:r>
          </a:p>
        </p:txBody>
      </p:sp>
      <p:sp>
        <p:nvSpPr>
          <p:cNvPr id="52259" name="Text Box 47"/>
          <p:cNvSpPr txBox="1">
            <a:spLocks noChangeArrowheads="1"/>
          </p:cNvSpPr>
          <p:nvPr/>
        </p:nvSpPr>
        <p:spPr bwMode="auto">
          <a:xfrm>
            <a:off x="4859338" y="22764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14</a:t>
            </a:r>
          </a:p>
        </p:txBody>
      </p:sp>
      <p:pic>
        <p:nvPicPr>
          <p:cNvPr id="52260" name="Picture 48" descr="j0396726[1]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031163" y="3716338"/>
            <a:ext cx="11128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2400" b="1" i="1" u="sng" smtClean="0"/>
              <a:t>Тест ,,Степень риска, заражения, группы риска</a:t>
            </a:r>
            <a:r>
              <a:rPr lang="be-BY" sz="2400" b="1" i="1" u="sng" smtClean="0"/>
              <a:t>’’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7610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400" smtClean="0"/>
              <a:t>Возможны 3 варианта ответа: да, согласен – 3балла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smtClean="0"/>
              <a:t>                                                    Сомневаюсь – 2 балла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smtClean="0"/>
              <a:t>                                                    Нет, не согласен – 1балл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1.Я берегу свое здоровье ( не курю, не пью спиртное)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2.Я знаю, как передаётся ВИЧ – инфекция и как защитить себя. 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3Я не буду иметь половых контактов на этом этапе моей жизни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4.Я никогда не буду вводить наркотик внутривенно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5.Когда решу вступить в половой контакт, я буду пользоваться презервативом.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6.У меня будет только один половой партнёр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7.Я бы рассказал родителям, если бы был заряжен ВИЧ.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8.Я не буду пользоваться нестерильными инструментами при прокалывании ушей, нанесении татуировок, бритьи.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9.Если у меня появиться мысль о заражении ВИЧ, пойду в поликлинику и сдам анализ.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10.Если школьный друг или соседка ВИЧ – инфецированы, я сохраню дружбу с ними.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11.Я обращусь за помощью, если у меня возникнут проблемы с употреблением наркотиков.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b="1" smtClean="0"/>
              <a:t>12.Я обращусь за помощью, если мне покажется, что я болен венерической болезнью или инфецирован ВИЧ.</a:t>
            </a:r>
          </a:p>
          <a:p>
            <a:pPr eaLnBrk="1" hangingPunct="1">
              <a:lnSpc>
                <a:spcPct val="80000"/>
              </a:lnSpc>
            </a:pPr>
            <a:endParaRPr lang="be-BY" sz="1400" smtClean="0"/>
          </a:p>
          <a:p>
            <a:pPr eaLnBrk="1" hangingPunct="1">
              <a:lnSpc>
                <a:spcPct val="80000"/>
              </a:lnSpc>
            </a:pPr>
            <a:endParaRPr lang="be-BY" sz="1400" smtClean="0"/>
          </a:p>
          <a:p>
            <a:pPr eaLnBrk="1" hangingPunct="1">
              <a:lnSpc>
                <a:spcPct val="80000"/>
              </a:lnSpc>
            </a:pPr>
            <a:r>
              <a:rPr lang="be-BY" sz="1400" smtClean="0"/>
              <a:t>34 – 37 – очень ответственный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smtClean="0"/>
              <a:t>31 – 33 – ответственный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smtClean="0"/>
              <a:t>23 -30 недостаточно ответственный</a:t>
            </a:r>
          </a:p>
          <a:p>
            <a:pPr eaLnBrk="1" hangingPunct="1">
              <a:lnSpc>
                <a:spcPct val="80000"/>
              </a:lnSpc>
            </a:pPr>
            <a:r>
              <a:rPr lang="be-BY" sz="1400" smtClean="0"/>
              <a:t>12 25 – вы рискуете заразиться СПИДом.</a:t>
            </a:r>
            <a:endParaRPr lang="ru-RU" sz="1400" smtClean="0"/>
          </a:p>
        </p:txBody>
      </p:sp>
      <p:pic>
        <p:nvPicPr>
          <p:cNvPr id="53252" name="Picture 5" descr="j0398129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4797425"/>
            <a:ext cx="16779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КЛАССНЫЙ  ЧАС </a:t>
            </a:r>
            <a:br>
              <a:rPr lang="ru-RU" sz="2400" b="1" smtClean="0"/>
            </a:br>
            <a:r>
              <a:rPr lang="ru-RU" sz="2400" b="1" smtClean="0"/>
              <a:t>( С  6  по11 класс)</a:t>
            </a: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Цель: Формирование сознательной установки на здоровый образ жизни и привитие </a:t>
            </a:r>
            <a:r>
              <a:rPr lang="ru-RU" b="1" smtClean="0"/>
              <a:t> учащимся </a:t>
            </a:r>
            <a:r>
              <a:rPr lang="ru-RU" smtClean="0"/>
              <a:t> навыков правильного поведения, которое предотвратило бы передачу </a:t>
            </a:r>
            <a:r>
              <a:rPr lang="ru-RU" b="1" smtClean="0"/>
              <a:t> СПИД </a:t>
            </a:r>
            <a:r>
              <a:rPr lang="ru-RU" smtClean="0"/>
              <a:t>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b="1" smtClean="0"/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4365625"/>
            <a:ext cx="2335212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i="1" smtClean="0"/>
              <a:t>Уголовная ответственность за заражение ВИЧ-инфекцией, предусмотренная статьей 122 Уголовного кодекса РФ:</a:t>
            </a:r>
            <a:r>
              <a:rPr lang="ru-RU" sz="4000" smtClean="0"/>
              <a:t>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	«1. Заведомое поставление другого лица в опасность заражения ВИЧ-инфекцией наказывается ограничением свободы на срок до 3 лет, либо арестом на срок от 3 до 6 месяцев, либо лишением свободы на срок до 1года.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	2. Заражение другого лица ВИЧ-инфекцией  лицом, знавшим о наличии у него этой болезни, наказывается лишением свободы на срок до 5 лет».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60412"/>
          </a:xfrm>
        </p:spPr>
        <p:txBody>
          <a:bodyPr/>
          <a:lstStyle/>
          <a:p>
            <a:pPr eaLnBrk="1" hangingPunct="1"/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u="sng" smtClean="0"/>
              <a:t>Меры профилактики:</a:t>
            </a:r>
            <a:r>
              <a:rPr lang="ru-RU" sz="3200" u="sng" smtClean="0"/>
              <a:t/>
            </a:r>
            <a:br>
              <a:rPr lang="ru-RU" sz="3200" u="sng" smtClean="0"/>
            </a:br>
            <a:endParaRPr lang="ru-RU" sz="3200" u="sng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Проверка беременных на СПИД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Проверка препаратов крови, доноров и донорской крови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Пользование только одноразовыми шприцами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Соблюдение правил стерилизации хирургических и стоматологических инструментов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Половая жизнь с обязательным использованием презерватива, кроме случаев, когда партнеры друг у друга единственные, сдали анализ и СПИД у них не обнаружен.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Общие выводы по </a:t>
            </a:r>
            <a:br>
              <a:rPr lang="ru-RU" sz="4000" b="1" smtClean="0"/>
            </a:br>
            <a:r>
              <a:rPr lang="ru-RU" sz="4000" b="1" smtClean="0"/>
              <a:t>классному часу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u="sng" smtClean="0"/>
              <a:t>( при необходимости  записываются в тетрадь):</a:t>
            </a: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“Природа не терпит пустоты”: пустующая экологическая ниша непременно “заполняется” другой живой системой.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СПИД – это не только вирусная или социальная болезнь. СПИД – это многофакторный процесс.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Молодые люди могут предотвратить передачу ВИЧ только тогда, когда они владеют точной информацией и навыками в принятии решений, позволяющими умело ей пользоваться.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СПИДом может заболеть любой человек, совершающий поступки, граничащие с риском заражения ВИЧ. Никто не застрахован от болезни, если подвергает себя риску.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Каждый человек сам отвечает за свои поступки.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1 декабря – Всемирный день борьбы со СПИДом. </a:t>
            </a:r>
          </a:p>
        </p:txBody>
      </p:sp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1187450" y="5445125"/>
            <a:ext cx="60293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Заключение: НАМ РЕШАТЬ!</a:t>
            </a:r>
          </a:p>
        </p:txBody>
      </p:sp>
      <p:pic>
        <p:nvPicPr>
          <p:cNvPr id="56325" name="Picture 5" descr="j040409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7000" y="0"/>
            <a:ext cx="13970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 descr="j0424446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6092825"/>
            <a:ext cx="10572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5373688"/>
            <a:ext cx="1341438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u="sng" smtClean="0"/>
              <a:t>Рефлексия</a:t>
            </a:r>
            <a:r>
              <a:rPr lang="ru-RU" smtClean="0"/>
              <a:t>: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 eaLnBrk="1" hangingPunct="1"/>
            <a:r>
              <a:rPr lang="ru-RU" sz="2800" smtClean="0"/>
              <a:t>закончить фразы:</a:t>
            </a:r>
          </a:p>
          <a:p>
            <a:pPr eaLnBrk="1" hangingPunct="1"/>
            <a:r>
              <a:rPr lang="ru-RU" sz="2800" smtClean="0"/>
              <a:t>Я думал…</a:t>
            </a:r>
          </a:p>
          <a:p>
            <a:pPr eaLnBrk="1" hangingPunct="1"/>
            <a:r>
              <a:rPr lang="ru-RU" sz="2800" smtClean="0"/>
              <a:t>Теперь я думаю…</a:t>
            </a:r>
          </a:p>
          <a:p>
            <a:pPr eaLnBrk="1" hangingPunct="1"/>
            <a:r>
              <a:rPr lang="ru-RU" sz="2800" smtClean="0"/>
              <a:t>Я делал…</a:t>
            </a:r>
          </a:p>
          <a:p>
            <a:pPr eaLnBrk="1" hangingPunct="1"/>
            <a:r>
              <a:rPr lang="ru-RU" sz="2800" smtClean="0"/>
              <a:t>Я сделаю…</a:t>
            </a:r>
          </a:p>
        </p:txBody>
      </p:sp>
      <p:pic>
        <p:nvPicPr>
          <p:cNvPr id="57348" name="Picture 7" descr="j043711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4941888"/>
            <a:ext cx="18510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9" descr="j0438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0"/>
            <a:ext cx="3492500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3415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11" descr="j0436816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51725" y="2781300"/>
            <a:ext cx="11906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12" descr="j0434403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9838" y="1412875"/>
            <a:ext cx="136207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13" descr="j0432451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7088" y="4365625"/>
            <a:ext cx="20447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176"/>
          <p:cNvGraphicFramePr>
            <a:graphicFrameLocks noChangeAspect="1"/>
          </p:cNvGraphicFramePr>
          <p:nvPr>
            <p:ph idx="4294967295"/>
          </p:nvPr>
        </p:nvGraphicFramePr>
        <p:xfrm>
          <a:off x="1258888" y="188913"/>
          <a:ext cx="6408737" cy="6669087"/>
        </p:xfrm>
        <a:graphic>
          <a:graphicData uri="http://schemas.openxmlformats.org/presentationml/2006/ole">
            <p:oleObj spid="_x0000_s2050" name="Документ" r:id="rId3" imgW="6781543" imgH="8931880" progId="Word.Document.8">
              <p:embed/>
            </p:oleObj>
          </a:graphicData>
        </a:graphic>
      </p:graphicFrame>
      <p:sp>
        <p:nvSpPr>
          <p:cNvPr id="2051" name="Text Box 3180"/>
          <p:cNvSpPr txBox="1">
            <a:spLocks noChangeArrowheads="1"/>
          </p:cNvSpPr>
          <p:nvPr/>
        </p:nvSpPr>
        <p:spPr bwMode="auto">
          <a:xfrm>
            <a:off x="7092950" y="404813"/>
            <a:ext cx="172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Анкета9-11 класс</a:t>
            </a:r>
          </a:p>
        </p:txBody>
      </p:sp>
      <p:sp>
        <p:nvSpPr>
          <p:cNvPr id="2052" name="Text Box 3182"/>
          <p:cNvSpPr txBox="1">
            <a:spLocks noChangeArrowheads="1"/>
          </p:cNvSpPr>
          <p:nvPr/>
        </p:nvSpPr>
        <p:spPr bwMode="auto">
          <a:xfrm>
            <a:off x="6948488" y="5805488"/>
            <a:ext cx="1871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прилож2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331913" y="260350"/>
          <a:ext cx="6119812" cy="6597650"/>
        </p:xfrm>
        <a:graphic>
          <a:graphicData uri="http://schemas.openxmlformats.org/presentationml/2006/ole">
            <p:oleObj spid="_x0000_s3074" name="Документ" r:id="rId3" imgW="5637655" imgH="9586153" progId="Word.Document.8">
              <p:embed/>
            </p:oleObj>
          </a:graphicData>
        </a:graphic>
      </p:graphicFrame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7451725" y="333375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Анкета6-8 класс</a:t>
            </a: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250825" y="260350"/>
            <a:ext cx="1368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Прилож.1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 eaLnBrk="1" hangingPunct="1"/>
            <a:r>
              <a:rPr lang="ru-RU" sz="4000" smtClean="0"/>
              <a:t>СЛОВАРЬ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8964613" cy="5073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be-BY" sz="1400" b="1" i="1" u="sng" smtClean="0"/>
              <a:t>І</a:t>
            </a:r>
            <a:r>
              <a:rPr lang="ru-RU" sz="1400" b="1" i="1" u="sng" smtClean="0"/>
              <a:t>. Понятия ВИЧ, ВИЧ – инфекция, СПИД.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В</a:t>
            </a:r>
            <a:r>
              <a:rPr lang="ru-RU" sz="1400" smtClean="0"/>
              <a:t> – вирус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И </a:t>
            </a:r>
            <a:r>
              <a:rPr lang="ru-RU" sz="1400" smtClean="0"/>
              <a:t>– иммунодефицита 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Ч</a:t>
            </a:r>
            <a:r>
              <a:rPr lang="ru-RU" sz="1400" smtClean="0"/>
              <a:t> – человека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ВИЧ</a:t>
            </a:r>
            <a:r>
              <a:rPr lang="ru-RU" sz="1400" smtClean="0"/>
              <a:t> – инфекция – инфекционное заболевание, при котором поражается иммунная система человека; передаётся от заражённого человека здоровому.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(даже если человек ничего не чувствует, он является опасным в плане возможности заразить других).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СПИД</a:t>
            </a:r>
            <a:r>
              <a:rPr lang="ru-RU" sz="1400" smtClean="0"/>
              <a:t> – последняя стадия ВИЧ – инфекции. 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С</a:t>
            </a:r>
            <a:r>
              <a:rPr lang="ru-RU" sz="1400" smtClean="0"/>
              <a:t> – синдром  ( совокупность признаков и симптомов)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П </a:t>
            </a:r>
            <a:r>
              <a:rPr lang="ru-RU" sz="1400" smtClean="0"/>
              <a:t>– приобретённого 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И</a:t>
            </a:r>
            <a:r>
              <a:rPr lang="ru-RU" sz="1400" smtClean="0"/>
              <a:t> – иммунного </a:t>
            </a:r>
            <a:endParaRPr lang="ru-RU" sz="14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Д </a:t>
            </a:r>
            <a:r>
              <a:rPr lang="ru-RU" sz="1400" smtClean="0"/>
              <a:t>– дефицита ( отсутствие ответной реакции со стороны иммунной системы на внедрение патогенных микроорганизмов)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 </a:t>
            </a:r>
            <a:r>
              <a:rPr lang="ru-RU" sz="1400" b="1" smtClean="0">
                <a:hlinkClick r:id="rId2"/>
              </a:rPr>
              <a:t>Фагоциты</a:t>
            </a:r>
            <a:r>
              <a:rPr lang="ru-RU" sz="1400" smtClean="0"/>
              <a:t> - </a:t>
            </a:r>
            <a:r>
              <a:rPr lang="ru-RU" sz="1400" smtClean="0">
                <a:hlinkClick r:id="rId3"/>
              </a:rPr>
              <a:t>макрофаги</a:t>
            </a:r>
            <a:r>
              <a:rPr lang="ru-RU" sz="1400" smtClean="0"/>
              <a:t> , </a:t>
            </a:r>
            <a:r>
              <a:rPr lang="ru-RU" sz="1400" smtClean="0">
                <a:hlinkClick r:id="rId4"/>
              </a:rPr>
              <a:t>моноциты</a:t>
            </a:r>
            <a:r>
              <a:rPr lang="ru-RU" sz="1400" smtClean="0"/>
              <a:t> , </a:t>
            </a:r>
            <a:r>
              <a:rPr lang="ru-RU" sz="1400" smtClean="0">
                <a:hlinkClick r:id="rId5"/>
              </a:rPr>
              <a:t>гранулоциты</a:t>
            </a:r>
            <a:r>
              <a:rPr lang="ru-RU" sz="1400" smtClean="0"/>
              <a:t> - мигрируют в очаг воспаления, проникая в ткани сквозь стенки капилляров, поглощают и переваривают антиген.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Лимфоциты</a:t>
            </a:r>
            <a:r>
              <a:rPr lang="ru-RU" sz="1400" smtClean="0"/>
              <a:t> (от </a:t>
            </a:r>
            <a:r>
              <a:rPr lang="ru-RU" sz="1400" smtClean="0">
                <a:hlinkClick r:id="rId6" tooltip="Лимфа"/>
              </a:rPr>
              <a:t>лимфа</a:t>
            </a:r>
            <a:r>
              <a:rPr lang="ru-RU" sz="1400" smtClean="0"/>
              <a:t> и </a:t>
            </a:r>
            <a:r>
              <a:rPr lang="ru-RU" sz="1400" smtClean="0">
                <a:hlinkClick r:id="rId7" tooltip="Греческий язык"/>
              </a:rPr>
              <a:t>греч.</a:t>
            </a:r>
            <a:r>
              <a:rPr lang="ru-RU" sz="1400" smtClean="0"/>
              <a:t> </a:t>
            </a:r>
            <a:r>
              <a:rPr lang="el-GR" sz="1400" smtClean="0"/>
              <a:t>kýtos</a:t>
            </a:r>
            <a:r>
              <a:rPr lang="ru-RU" sz="1400" smtClean="0"/>
              <a:t> - вместилище, здесь - </a:t>
            </a:r>
            <a:r>
              <a:rPr lang="ru-RU" sz="1400" smtClean="0">
                <a:hlinkClick r:id="rId8" tooltip="Клетка"/>
              </a:rPr>
              <a:t>клетка</a:t>
            </a:r>
            <a:r>
              <a:rPr lang="ru-RU" sz="1400" smtClean="0"/>
              <a:t>) - </a:t>
            </a:r>
            <a:r>
              <a:rPr lang="ru-RU" sz="1400" smtClean="0">
                <a:hlinkClick r:id="rId8" tooltip="Клетка"/>
              </a:rPr>
              <a:t>клетки</a:t>
            </a:r>
            <a:r>
              <a:rPr lang="ru-RU" sz="1400" smtClean="0"/>
              <a:t> </a:t>
            </a:r>
            <a:r>
              <a:rPr lang="ru-RU" sz="1400" smtClean="0">
                <a:hlinkClick r:id="rId9" tooltip="Иммунная система"/>
              </a:rPr>
              <a:t>иммунной системы</a:t>
            </a:r>
            <a:r>
              <a:rPr lang="ru-RU" sz="1400" smtClean="0"/>
              <a:t>, представляющие собой разновидность </a:t>
            </a:r>
            <a:r>
              <a:rPr lang="ru-RU" sz="1400" smtClean="0">
                <a:hlinkClick r:id="rId10" tooltip="Лейкоцит"/>
              </a:rPr>
              <a:t>лейкоцитов</a:t>
            </a:r>
            <a:r>
              <a:rPr lang="ru-RU" sz="1400" smtClean="0"/>
              <a:t>, белых кровяных клеток. Лимфоциты - главные клетки иммунной системы, обеспечивают </a:t>
            </a:r>
            <a:r>
              <a:rPr lang="ru-RU" sz="1400" smtClean="0">
                <a:hlinkClick r:id="rId11" tooltip="Гуморальный иммунитет (страница отсутствует)"/>
              </a:rPr>
              <a:t>гуморальный иммунитет</a:t>
            </a:r>
            <a:r>
              <a:rPr lang="ru-RU" sz="1400" smtClean="0"/>
              <a:t> (выработка </a:t>
            </a:r>
            <a:r>
              <a:rPr lang="ru-RU" sz="1400" smtClean="0">
                <a:hlinkClick r:id="rId12" tooltip="Антитела"/>
              </a:rPr>
              <a:t>антител</a:t>
            </a:r>
            <a:r>
              <a:rPr lang="ru-RU" sz="1400" smtClean="0"/>
              <a:t>), </a:t>
            </a:r>
            <a:r>
              <a:rPr lang="ru-RU" sz="1400" smtClean="0">
                <a:hlinkClick r:id="rId13" tooltip="Клеточный иммунитет (страница отсутствует)"/>
              </a:rPr>
              <a:t>клеточный иммунитет</a:t>
            </a:r>
            <a:r>
              <a:rPr lang="ru-RU" sz="1400" smtClean="0"/>
              <a:t> (контактное взаимодействие с клетками-жертвами), а также регулируют деятельность клеток других типов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smtClean="0"/>
              <a:t> </a:t>
            </a:r>
            <a:r>
              <a:rPr lang="ru-RU" sz="1400" b="1" smtClean="0"/>
              <a:t>Антитела</a:t>
            </a:r>
            <a:r>
              <a:rPr lang="ru-RU" sz="1400" smtClean="0"/>
              <a:t> (иммуноглобулины, ИГ, Ig) — это </a:t>
            </a:r>
            <a:r>
              <a:rPr lang="ru-RU" sz="1400" smtClean="0">
                <a:hlinkClick r:id="rId14" tooltip="Белок"/>
              </a:rPr>
              <a:t>белки</a:t>
            </a:r>
            <a:r>
              <a:rPr lang="ru-RU" sz="1400" smtClean="0"/>
              <a:t>, относящиеся к подклассу гамма-</a:t>
            </a:r>
            <a:r>
              <a:rPr lang="ru-RU" sz="1400" smtClean="0">
                <a:hlinkClick r:id="rId15" tooltip="Глобулин"/>
              </a:rPr>
              <a:t>глобулинов</a:t>
            </a:r>
            <a:r>
              <a:rPr lang="ru-RU" sz="1400" smtClean="0"/>
              <a:t>, находящиеся в </a:t>
            </a:r>
            <a:r>
              <a:rPr lang="ru-RU" sz="1400" smtClean="0">
                <a:hlinkClick r:id="rId16" tooltip="Кровь"/>
              </a:rPr>
              <a:t>крови</a:t>
            </a:r>
            <a:r>
              <a:rPr lang="ru-RU" sz="1400" smtClean="0"/>
              <a:t>, слюне, молоке и других биологических жидкостях позвоночных животных.. Антитела используются иммунной системой для идентификации и нейтрализации чужеродных объектов — например, бактерий и вирусов </a:t>
            </a:r>
          </a:p>
        </p:txBody>
      </p:sp>
      <p:pic>
        <p:nvPicPr>
          <p:cNvPr id="58372" name="Picture 4" descr="j0398143[1]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497763" y="0"/>
            <a:ext cx="1646237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Список используемой литературы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Список используемой литературы</a:t>
            </a:r>
            <a:r>
              <a:rPr lang="ru-RU" sz="180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Белогуров С. Б., Климович В. Ю. Профилактика подростковой наркомании. Навыки противостояния и сопротивления распространению наркомании. Наглядно-методическое пособие для проведения занятий с подростками. Центр “Планитариум”. Москва. 2003.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Белогуров С. Б., Климович В. Ю. Профилактика подростковой наркомании. Наглядно-методическое пособие для педагогов и родителей. Центр “Планитариум”. Москва. 2003.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Интернет-ресурсы.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Классные часы. 11 класс. / Сост. Н. И. Еременко. - Волгоград: Учитель - АСТ, 2004. - 112 с.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Местная газета “Время” за 20 ноября 2004 года.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Н. И. Дереклеева. Родительские собрания. 5-11 классы. - М.: ВАКО, 2004. - 240 с. - (Педагогика. Психология. Управление).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Н. И. Дереклеева. Справочник классного руководителя. 5-11 классы. - М.: ВАКО, 2004. - 272 с. - (Педагогика. Психология. Управление). </a:t>
            </a:r>
          </a:p>
        </p:txBody>
      </p:sp>
      <p:pic>
        <p:nvPicPr>
          <p:cNvPr id="59396" name="Picture 5" descr="j043554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765175"/>
            <a:ext cx="17716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Задачи: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000" smtClean="0"/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1.обобщить и расширить полученные детьми знания о </a:t>
            </a:r>
            <a:r>
              <a:rPr lang="ru-RU" sz="2000" b="1" smtClean="0"/>
              <a:t> СПИДе </a:t>
            </a:r>
            <a:r>
              <a:rPr lang="ru-RU" sz="2000" smtClean="0"/>
              <a:t> </a:t>
            </a:r>
            <a:br>
              <a:rPr lang="ru-RU" sz="2000" smtClean="0"/>
            </a:br>
            <a:r>
              <a:rPr lang="ru-RU" sz="2000" smtClean="0"/>
              <a:t>2. воспитать у детей ответственное отношение к своему здоровью в противовес к нарастающей в среде школьников угрозе заражения СПИД.</a:t>
            </a:r>
            <a:br>
              <a:rPr lang="ru-RU" sz="2000" smtClean="0"/>
            </a:br>
            <a:r>
              <a:rPr lang="ru-RU" sz="2000" smtClean="0"/>
              <a:t>3. сформировать навыки безопасного поведения в быту.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4. сформировать понимание, что здоровье-это бесценный дар.</a:t>
            </a:r>
            <a:br>
              <a:rPr lang="ru-RU" sz="2000" smtClean="0"/>
            </a:br>
            <a:r>
              <a:rPr lang="ru-RU" sz="2000" smtClean="0"/>
              <a:t>5. воспитывать у детей толерантное отношение к </a:t>
            </a:r>
            <a:r>
              <a:rPr lang="ru-RU" sz="2000" b="1" smtClean="0"/>
              <a:t> ВИЧ </a:t>
            </a:r>
            <a:r>
              <a:rPr lang="ru-RU" sz="2000" smtClean="0"/>
              <a:t>- инфицированным.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Форма проведения:  классный час-( групповое занятие-дискуссия).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4581525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Структура </a:t>
            </a:r>
            <a:r>
              <a:rPr lang="ru-RU" b="1" smtClean="0"/>
              <a:t> классного </a:t>
            </a:r>
            <a:r>
              <a:rPr lang="ru-RU" smtClean="0"/>
              <a:t> </a:t>
            </a:r>
            <a:r>
              <a:rPr lang="ru-RU" b="1" smtClean="0"/>
              <a:t> часа: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/>
              <a:t>Классный </a:t>
            </a:r>
            <a:r>
              <a:rPr lang="ru-RU" smtClean="0"/>
              <a:t> </a:t>
            </a:r>
            <a:r>
              <a:rPr lang="ru-RU" b="1" smtClean="0"/>
              <a:t> час </a:t>
            </a:r>
            <a:r>
              <a:rPr lang="ru-RU" smtClean="0"/>
              <a:t> информационного характера состоит из предварительного анкетирования детей для проверки знаний о проблеме </a:t>
            </a:r>
            <a:r>
              <a:rPr lang="ru-RU" b="1" smtClean="0"/>
              <a:t> СПИДа </a:t>
            </a:r>
            <a:r>
              <a:rPr lang="ru-RU" smtClean="0"/>
              <a:t>. В конце ребятам предстоит выполнить творческую работу по теме «написание синквейна ».</a:t>
            </a:r>
            <a:br>
              <a:rPr lang="ru-RU" smtClean="0"/>
            </a:br>
            <a:r>
              <a:rPr lang="ru-RU" smtClean="0"/>
              <a:t>В заключении подводятся итоги, самотестирование, а также можно провести конкурс рисунков по теме</a:t>
            </a:r>
            <a:r>
              <a:rPr lang="en-US" smtClean="0"/>
              <a:t>.</a:t>
            </a:r>
            <a:endParaRPr lang="ru-RU" smtClean="0"/>
          </a:p>
        </p:txBody>
      </p:sp>
      <p:pic>
        <p:nvPicPr>
          <p:cNvPr id="11268" name="Picture 4" descr="j042826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4797425"/>
            <a:ext cx="1962150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Ожидаемые результаты: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Расширение знаний о СПИДе, полученные на уроках ОБЖ, биологии; сформировать навыки безопасного поведения в быту, сформировать бережное  отношение к здоровью и толерантное отношение к </a:t>
            </a:r>
            <a:r>
              <a:rPr lang="ru-RU" b="1" smtClean="0"/>
              <a:t> ВИЧ </a:t>
            </a:r>
            <a:r>
              <a:rPr lang="ru-RU" smtClean="0"/>
              <a:t>- инфицированным</a:t>
            </a:r>
            <a:endParaRPr lang="ru-RU" b="1" smtClean="0"/>
          </a:p>
          <a:p>
            <a:pPr eaLnBrk="1" hangingPunct="1"/>
            <a:endParaRPr lang="ru-RU" smtClean="0"/>
          </a:p>
        </p:txBody>
      </p:sp>
      <p:pic>
        <p:nvPicPr>
          <p:cNvPr id="12292" name="Picture 4" descr="j042591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4797425"/>
            <a:ext cx="17970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Содержание</a:t>
            </a:r>
            <a:r>
              <a:rPr lang="ru-RU" sz="4000" smtClean="0"/>
              <a:t>: </a:t>
            </a:r>
            <a:r>
              <a:rPr lang="en-US" sz="4000" smtClean="0"/>
              <a:t/>
            </a:r>
            <a:br>
              <a:rPr lang="en-US" sz="4000" smtClean="0"/>
            </a:br>
            <a:endParaRPr lang="ru-RU" sz="40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Предварительное анкетирование учащихся «Уровень знаний по  теме» приложение 1-2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Вступительное слово  на тему «Как защитить свой организм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и сохранить здоровье».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Беседа с учащимися  о причинах заболевания организма с одновременным показом слайд-фильма «Здоровье подростка».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. Дискуссия“Обратный всплеск”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Творческая работа НАПИСАНИЕ  </a:t>
            </a:r>
            <a:r>
              <a:rPr lang="ru-RU" sz="2000" b="1" smtClean="0"/>
              <a:t> синквейна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10-11 класс</a:t>
            </a:r>
            <a:br>
              <a:rPr lang="ru-RU" sz="1800" b="1" smtClean="0"/>
            </a:br>
            <a:r>
              <a:rPr lang="ru-RU" sz="1800" b="1" smtClean="0"/>
              <a:t>“Сеанс одновременной игры»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Общие выводы по  классному часу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Рефлексия.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Список используемой литературы</a:t>
            </a:r>
            <a:endParaRPr lang="ru-RU" sz="2000" b="1" smtClean="0"/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.</a:t>
            </a:r>
          </a:p>
        </p:txBody>
      </p:sp>
      <p:pic>
        <p:nvPicPr>
          <p:cNvPr id="13316" name="Picture 4" descr="j040611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5157788"/>
            <a:ext cx="1841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3179</Words>
  <Application>Microsoft Office PowerPoint</Application>
  <PresentationFormat>Экран (4:3)</PresentationFormat>
  <Paragraphs>428</Paragraphs>
  <Slides>57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57</vt:i4>
      </vt:variant>
    </vt:vector>
  </HeadingPairs>
  <TitlesOfParts>
    <vt:vector size="67" baseType="lpstr">
      <vt:lpstr>Arial</vt:lpstr>
      <vt:lpstr>Calibri</vt:lpstr>
      <vt:lpstr>Times New Roman</vt:lpstr>
      <vt:lpstr>Arial Black</vt:lpstr>
      <vt:lpstr>Comic Sans MS</vt:lpstr>
      <vt:lpstr>Wingdings</vt:lpstr>
      <vt:lpstr>Symbol</vt:lpstr>
      <vt:lpstr>Оформление по умолчанию</vt:lpstr>
      <vt:lpstr>Точечный рисунок</vt:lpstr>
      <vt:lpstr>Документ Microsoft Word</vt:lpstr>
      <vt:lpstr>САНКТ-ПЕТЕРБУРГСКАЯ АКАДЕМИЯ ПОСТДИПЛОМНОГО ПЕДАГОГИЧЕСКОГО ОБРАЗОВАНИЯ </vt:lpstr>
      <vt:lpstr>Слайд 2</vt:lpstr>
      <vt:lpstr>Слайд 3</vt:lpstr>
      <vt:lpstr>Слайд 4</vt:lpstr>
      <vt:lpstr>КЛАССНЫЙ  ЧАС  ( С  6  по11 класс) </vt:lpstr>
      <vt:lpstr>Задачи:</vt:lpstr>
      <vt:lpstr>Структура  классного   часа:</vt:lpstr>
      <vt:lpstr>Ожидаемые результаты:</vt:lpstr>
      <vt:lpstr>Содержание:  </vt:lpstr>
      <vt:lpstr>План  беседы </vt:lpstr>
      <vt:lpstr>Слайд 11</vt:lpstr>
      <vt:lpstr>Слайд 12</vt:lpstr>
      <vt:lpstr>Сценарий</vt:lpstr>
      <vt:lpstr>Ведущий2:</vt:lpstr>
      <vt:lpstr>Слайд 15</vt:lpstr>
      <vt:lpstr>Иммунная система человека</vt:lpstr>
      <vt:lpstr>Учитель:</vt:lpstr>
      <vt:lpstr>( Демонстрация схемы “ Иммунная система”,)</vt:lpstr>
      <vt:lpstr>Слайд 19</vt:lpstr>
      <vt:lpstr>Слайд 20</vt:lpstr>
      <vt:lpstr>Слайд 21</vt:lpstr>
      <vt:lpstr>Слайд 22</vt:lpstr>
      <vt:lpstr>Ведущий1: СПИД подобно пожару охватил почти все страны мира. Познакомься с географией болезни.</vt:lpstr>
      <vt:lpstr>России на 2008 год зарегистрировано 480 тыс ВИЧ  инфицированных. Около 20 тыс умерло. По неофициальным подсчетам 1-1,5 млн человек !!! </vt:lpstr>
      <vt:lpstr>Слайд 25</vt:lpstr>
      <vt:lpstr>Задумайтесь о последствиях!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Исследователи обнаружили ВИЧ во всех биологических жидкостях инфицированных пациентов. В то же время было установлено, что концентрация вируса в отдельных жидкостях различно.</vt:lpstr>
      <vt:lpstr>Слайд 36</vt:lpstr>
      <vt:lpstr>Слайд 37</vt:lpstr>
      <vt:lpstr>Слайд 38</vt:lpstr>
      <vt:lpstr>Ведущий2:</vt:lpstr>
      <vt:lpstr>Основные меры профилактики.  памятка «Как защитить себя». </vt:lpstr>
      <vt:lpstr>Контрольное задание:  в предложенных тестах укажите знаком “+” или “–” в какой ситуации возможен перенос ВИЧ, а в какой – нет.</vt:lpstr>
      <vt:lpstr>Дискуссия “Обратный всплеск”</vt:lpstr>
      <vt:lpstr>    “Обратный всплеск”</vt:lpstr>
      <vt:lpstr>Творческая работа</vt:lpstr>
      <vt:lpstr>Синквейн – это особая краткая запись основной обсуждаемой проблемы с учетом ряда требований </vt:lpstr>
      <vt:lpstr>Пример синквейна по данной теме:</vt:lpstr>
      <vt:lpstr>10-11 класс “Сеанс одновременной игры»</vt:lpstr>
      <vt:lpstr>Рис.1</vt:lpstr>
      <vt:lpstr>Тест ,,Степень риска, заражения, группы риска’’ </vt:lpstr>
      <vt:lpstr>Уголовная ответственность за заражение ВИЧ-инфекцией, предусмотренная статьей 122 Уголовного кодекса РФ: </vt:lpstr>
      <vt:lpstr> Меры профилактики: </vt:lpstr>
      <vt:lpstr>Общие выводы по  классному часу</vt:lpstr>
      <vt:lpstr>Рефлексия:</vt:lpstr>
      <vt:lpstr>Слайд 54</vt:lpstr>
      <vt:lpstr>Слайд 55</vt:lpstr>
      <vt:lpstr>СЛОВАРЬ</vt:lpstr>
      <vt:lpstr>Список используемой литературы</vt:lpstr>
    </vt:vector>
  </TitlesOfParts>
  <Company>201  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Плотникова З.Л.</dc:creator>
  <cp:lastModifiedBy>Саубанова</cp:lastModifiedBy>
  <cp:revision>65</cp:revision>
  <dcterms:created xsi:type="dcterms:W3CDTF">2009-05-14T10:59:27Z</dcterms:created>
  <dcterms:modified xsi:type="dcterms:W3CDTF">2012-11-30T10:44:02Z</dcterms:modified>
</cp:coreProperties>
</file>